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8" r:id="rId2"/>
    <p:sldId id="270" r:id="rId3"/>
    <p:sldId id="266" r:id="rId4"/>
    <p:sldId id="264" r:id="rId5"/>
    <p:sldId id="267" r:id="rId6"/>
    <p:sldId id="262" r:id="rId7"/>
    <p:sldId id="260" r:id="rId8"/>
    <p:sldId id="271" r:id="rId9"/>
    <p:sldId id="263" r:id="rId10"/>
    <p:sldId id="258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Josefin Sans" pitchFamily="2" charset="-18"/>
      <p:regular r:id="rId16"/>
      <p:bold r:id="rId17"/>
      <p:italic r:id="rId18"/>
      <p:boldItalic r:id="rId1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.nowak" initials="r" lastIdx="1" clrIdx="0">
    <p:extLst>
      <p:ext uri="{19B8F6BF-5375-455C-9EA6-DF929625EA0E}">
        <p15:presenceInfo xmlns:p15="http://schemas.microsoft.com/office/powerpoint/2012/main" userId="r.nowak" providerId="None"/>
      </p:ext>
    </p:extLst>
  </p:cmAuthor>
  <p:cmAuthor id="2" name="Renata Krupa" initials="RK" lastIdx="7" clrIdx="1">
    <p:extLst>
      <p:ext uri="{19B8F6BF-5375-455C-9EA6-DF929625EA0E}">
        <p15:presenceInfo xmlns:p15="http://schemas.microsoft.com/office/powerpoint/2012/main" userId="S::r.krupa@lechaa.pl::cfb92000-930d-4cd7-a58b-c3e40ecc1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D73"/>
    <a:srgbClr val="F1ECE9"/>
    <a:srgbClr val="F2B84C"/>
    <a:srgbClr val="B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9148FF-DFF9-4BCA-8C7F-EC51BBF6CA1C}" v="5" dt="2023-11-10T15:56:12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02" d="100"/>
          <a:sy n="102" d="100"/>
        </p:scale>
        <p:origin x="24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a Krupa" userId="cfb92000-930d-4cd7-a58b-c3e40ecc1112" providerId="ADAL" clId="{BE9148FF-DFF9-4BCA-8C7F-EC51BBF6CA1C}"/>
    <pc:docChg chg="custSel modSld">
      <pc:chgData name="Renata Krupa" userId="cfb92000-930d-4cd7-a58b-c3e40ecc1112" providerId="ADAL" clId="{BE9148FF-DFF9-4BCA-8C7F-EC51BBF6CA1C}" dt="2023-11-10T15:56:12.428" v="16"/>
      <pc:docMkLst>
        <pc:docMk/>
      </pc:docMkLst>
      <pc:sldChg chg="addCm delCm modCm">
        <pc:chgData name="Renata Krupa" userId="cfb92000-930d-4cd7-a58b-c3e40ecc1112" providerId="ADAL" clId="{BE9148FF-DFF9-4BCA-8C7F-EC51BBF6CA1C}" dt="2023-11-10T15:56:12.428" v="16"/>
        <pc:sldMkLst>
          <pc:docMk/>
          <pc:sldMk cId="3114251995" sldId="258"/>
        </pc:sldMkLst>
      </pc:sldChg>
      <pc:sldChg chg="modSp mod">
        <pc:chgData name="Renata Krupa" userId="cfb92000-930d-4cd7-a58b-c3e40ecc1112" providerId="ADAL" clId="{BE9148FF-DFF9-4BCA-8C7F-EC51BBF6CA1C}" dt="2023-11-10T15:48:35.998" v="3" actId="27636"/>
        <pc:sldMkLst>
          <pc:docMk/>
          <pc:sldMk cId="51798431" sldId="267"/>
        </pc:sldMkLst>
        <pc:spChg chg="mod">
          <ac:chgData name="Renata Krupa" userId="cfb92000-930d-4cd7-a58b-c3e40ecc1112" providerId="ADAL" clId="{BE9148FF-DFF9-4BCA-8C7F-EC51BBF6CA1C}" dt="2023-11-10T15:48:35.998" v="3" actId="27636"/>
          <ac:spMkLst>
            <pc:docMk/>
            <pc:sldMk cId="51798431" sldId="267"/>
            <ac:spMk id="10" creationId="{31CC942B-5980-3CB4-0BA9-AECBACDA4C51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8T22:30:04.174" idx="1">
    <p:pos x="6642" y="2172"/>
    <p:text>dopisać i przywódca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651" y="964639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C2093E-7192-235C-C682-58F97B48A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5223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C8EB239-DC05-98A1-1C0A-6414A078A4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2752" y="5481851"/>
            <a:ext cx="1872827" cy="711420"/>
          </a:xfrm>
          <a:prstGeom prst="rect">
            <a:avLst/>
          </a:prstGeom>
        </p:spPr>
      </p:pic>
      <p:pic>
        <p:nvPicPr>
          <p:cNvPr id="10" name="Obraz 9" descr="Obraz zawierający logo&#10;&#10;Opis wygenerowany automatycznie">
            <a:extLst>
              <a:ext uri="{FF2B5EF4-FFF2-40B4-BE49-F238E27FC236}">
                <a16:creationId xmlns:a16="http://schemas.microsoft.com/office/drawing/2014/main" id="{DF23FA03-A493-79C0-514D-8748E7B8BB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55" y="5481069"/>
            <a:ext cx="1461322" cy="71298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7D92E46-D81E-D878-2CC7-CA55F3E1E0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227" y="5514252"/>
            <a:ext cx="2462408" cy="6466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1EFFC36-A2DF-81F8-7D38-661F9045A1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610307">
            <a:off x="-746456" y="-982480"/>
            <a:ext cx="3102638" cy="294732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79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113" y="846465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7864" y="84646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113" y="2800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0994">
            <a:off x="11787260" y="3321273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719375">
            <a:off x="-3631342" y="-304145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2518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863792">
            <a:off x="-1955881" y="3354647"/>
            <a:ext cx="5035265" cy="5644630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1ECE9"/>
                </a:solidFill>
                <a:effectLst/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1pPr>
            <a:lvl2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2pPr>
            <a:lvl3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3pPr>
            <a:lvl4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4pPr>
            <a:lvl5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9827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9" cy="5278037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926854">
            <a:off x="-2315558" y="504439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53511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Obraz z podpisem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8" cy="5278037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2315558" y="5044394"/>
            <a:ext cx="5488363" cy="5213617"/>
          </a:xfrm>
          <a:prstGeom prst="rect">
            <a:avLst/>
          </a:prstGeom>
          <a:effectLst>
            <a:outerShdw blurRad="444500" dist="38100" sx="102000" sy="102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834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842">
            <a:off x="9743689" y="-1835038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5A8FF3C-C5C9-8D58-421F-C8B2C6EB72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389008">
            <a:off x="-3167352" y="4933362"/>
            <a:ext cx="5488363" cy="5213617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CA4B89BA-60B0-2673-295C-A2B544A9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736" y="2002631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19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5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12568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outerShdw blurRad="444500" dist="38100" dir="13500000" sx="102000" sy="102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5812"/>
            <a:ext cx="9144000" cy="1006377"/>
          </a:xfrm>
        </p:spPr>
        <p:txBody>
          <a:bodyPr anchor="b"/>
          <a:lstStyle>
            <a:lvl1pPr algn="ctr"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10C86C4-E4ED-294C-D343-E040E4A3839B}"/>
              </a:ext>
            </a:extLst>
          </p:cNvPr>
          <p:cNvGrpSpPr/>
          <p:nvPr userDrawn="1"/>
        </p:nvGrpSpPr>
        <p:grpSpPr>
          <a:xfrm>
            <a:off x="2671724" y="5481069"/>
            <a:ext cx="6841853" cy="712984"/>
            <a:chOff x="1520650" y="5464140"/>
            <a:chExt cx="8629107" cy="899232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C8EB239-DC05-98A1-1C0A-6414A078A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0650" y="5464633"/>
              <a:ext cx="2364648" cy="898246"/>
            </a:xfrm>
            <a:prstGeom prst="rect">
              <a:avLst/>
            </a:prstGeom>
          </p:spPr>
        </p:pic>
        <p:pic>
          <p:nvPicPr>
            <p:cNvPr id="10" name="Obraz 9" descr="Obraz zawierający logo&#10;&#10;Opis wygenerowany automatycznie">
              <a:extLst>
                <a:ext uri="{FF2B5EF4-FFF2-40B4-BE49-F238E27FC236}">
                  <a16:creationId xmlns:a16="http://schemas.microsoft.com/office/drawing/2014/main" id="{DF23FA03-A493-79C0-514D-8748E7B8B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6703" y="5464140"/>
              <a:ext cx="1843054" cy="899232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87D92E46-D81E-D878-2CC7-CA55F3E1E0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3173" y="5505991"/>
              <a:ext cx="3105655" cy="815530"/>
            </a:xfrm>
            <a:prstGeom prst="rect">
              <a:avLst/>
            </a:prstGeom>
          </p:spPr>
        </p:pic>
      </p:grpSp>
      <p:pic>
        <p:nvPicPr>
          <p:cNvPr id="4" name="Obraz 3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FA1E0809-C684-1DB2-4232-3F60602840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1227">
            <a:off x="-2950473" y="-2530606"/>
            <a:ext cx="5327924" cy="5061210"/>
          </a:xfrm>
          <a:prstGeom prst="rect">
            <a:avLst/>
          </a:prstGeom>
          <a:effectLst>
            <a:outerShdw blurRad="1905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7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0462" y="3050408"/>
            <a:ext cx="5035266" cy="564463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6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4448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6D59E7C-FEC4-DD84-31E3-64DF05E88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416863">
            <a:off x="-2422067" y="3636603"/>
            <a:ext cx="3905402" cy="437803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E6EC068-C70F-2484-5F0F-15079A9F5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547539">
            <a:off x="9331658" y="-2552022"/>
            <a:ext cx="4650783" cy="521361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C67B4D3-9744-67ED-5ECD-25E1FB43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772607-89E1-9EFC-9109-F96805160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CF4D59-B7A9-E148-4DC2-CF4497270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585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510A31-168F-3202-2E76-D4003E89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F76391-B344-9298-7D05-5BF4450D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00000">
            <a:off x="-1671118" y="2834595"/>
            <a:ext cx="3342234" cy="37467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5348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335802" y="-1167381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0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472480">
            <a:off x="9204025" y="-1489317"/>
            <a:ext cx="4718664" cy="448244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5029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22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311242">
            <a:off x="2887356" y="5701327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64469">
            <a:off x="6586928" y="-4019643"/>
            <a:ext cx="5488363" cy="521361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4334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16DEBD4-BCDF-2632-365E-F5F96457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2EB767-98B5-0EDB-480C-01075314D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63146B-8DD1-DC20-579B-2A4AC95B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0F0F"/>
                </a:solidFill>
              </a:defRPr>
            </a:lvl1pPr>
          </a:lstStyle>
          <a:p>
            <a:fld id="{2CE1A35F-CBCB-4147-A54D-46F9BB6EA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6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1" r:id="rId7"/>
    <p:sldLayoutId id="2147483666" r:id="rId8"/>
    <p:sldLayoutId id="2147483657" r:id="rId9"/>
    <p:sldLayoutId id="2147483662" r:id="rId10"/>
    <p:sldLayoutId id="2147483663" r:id="rId11"/>
    <p:sldLayoutId id="2147483658" r:id="rId12"/>
    <p:sldLayoutId id="2147483659" r:id="rId13"/>
    <p:sldLayoutId id="2147483664" r:id="rId14"/>
    <p:sldLayoutId id="2147483660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C5D73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CAD7FA-7DAB-4BCE-01E9-8BA2EC1F1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Kazimierz Górski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F8219D-BCCB-3AE4-650C-49955A12CB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„Trener wszechczasów”</a:t>
            </a:r>
          </a:p>
        </p:txBody>
      </p:sp>
    </p:spTree>
    <p:extLst>
      <p:ext uri="{BB962C8B-B14F-4D97-AF65-F5344CB8AC3E}">
        <p14:creationId xmlns:p14="http://schemas.microsoft.com/office/powerpoint/2010/main" val="8854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DF4912D-34CE-13F2-FA2E-B69024C9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6C57AAA-6C7E-DF8E-B5DD-1F6B80CC6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76657" cy="4351338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pl-PL" sz="1800" dirty="0">
                <a:latin typeface="Josefin Sans" pitchFamily="2" charset="-18"/>
              </a:rPr>
              <a:t>Tekst: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pl-PL" sz="1800" dirty="0">
                <a:latin typeface="Josefin Sans" pitchFamily="2" charset="-18"/>
              </a:rPr>
              <a:t>Slajd 5: Kazimierz Górski Wikipedia, https://pl.wikipedia.org/wiki/Kazimierz_G%C3%B3rsk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pl-PL" sz="1800" dirty="0">
                <a:latin typeface="Josefin Sans" pitchFamily="2" charset="-18"/>
              </a:rPr>
              <a:t>Slajd 8: Cytaty: https://pl.wikiquote.org/wiki/Kazimierz_G%C3%B3rski</a:t>
            </a:r>
          </a:p>
          <a:p>
            <a:pPr marL="0" lvl="1" indent="0">
              <a:spcBef>
                <a:spcPts val="0"/>
              </a:spcBef>
              <a:buNone/>
            </a:pPr>
            <a:endParaRPr lang="pl-PL" sz="1800" dirty="0">
              <a:latin typeface="Josefin Sans" pitchFamily="2" charset="-18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pl-PL" sz="1800" dirty="0">
                <a:latin typeface="Josefin Sans" pitchFamily="2" charset="-18"/>
              </a:rPr>
              <a:t>Zdjęcia: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pl-PL" sz="1800" b="0" i="0" dirty="0">
                <a:effectLst/>
                <a:latin typeface="Josefin Sans" pitchFamily="2" charset="-18"/>
              </a:rPr>
              <a:t>Slajd 5: TYGODNIK "PIŁKA NOŻNA" 1974, Fot. Dionizy Gładysz (CAF) </a:t>
            </a:r>
            <a:r>
              <a:rPr lang="pl-PL" sz="1800" dirty="0">
                <a:latin typeface="Josefin Sans" pitchFamily="2" charset="-18"/>
              </a:rPr>
              <a:t>https://www.laczynaspilka.pl/biblioteka/mecze/polska-argentyna-32-15061974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pl-PL" sz="1800" dirty="0">
                <a:latin typeface="Josefin Sans" pitchFamily="2" charset="-18"/>
              </a:rPr>
              <a:t>https://www.youtube.com/watch?v=KkNtwPiOw48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>
                <a:latin typeface="Josefin Sans" pitchFamily="2" charset="-18"/>
              </a:rPr>
              <a:t>Slajd 7: </a:t>
            </a:r>
            <a:r>
              <a:rPr lang="en-US" sz="1800" b="0" i="0" dirty="0">
                <a:effectLst/>
                <a:latin typeface="Josefin Sans" pitchFamily="2" charset="-18"/>
              </a:rPr>
              <a:t>By Hans Peters / </a:t>
            </a:r>
            <a:r>
              <a:rPr lang="en-US" sz="1800" b="0" i="0" dirty="0" err="1">
                <a:effectLst/>
                <a:latin typeface="Josefin Sans" pitchFamily="2" charset="-18"/>
              </a:rPr>
              <a:t>Anefo</a:t>
            </a:r>
            <a:r>
              <a:rPr lang="en-US" sz="1800" b="0" i="0" dirty="0">
                <a:effectLst/>
                <a:latin typeface="Josefin Sans" pitchFamily="2" charset="-18"/>
              </a:rPr>
              <a:t> - http://proxy.handle.net/10648/ac38ec9e-d0b4-102d-bcf8-003048976d84, CC0, https://commons.wikimedia.org/w/index.php?curid=73800998 </a:t>
            </a:r>
            <a:endParaRPr lang="pl-PL" dirty="0"/>
          </a:p>
          <a:p>
            <a:pPr lvl="2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425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1E4653-D207-4A88-9352-35AF556A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Kim jest lider i przywódca?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90B366-D484-46B7-BA58-5D04C0E1F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099"/>
            <a:ext cx="10515600" cy="43513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dirty="0"/>
              <a:t>„Szczególny rodzaj kierownika, który ma bezpośredni związek </a:t>
            </a:r>
            <a:br>
              <a:rPr lang="pl-PL" dirty="0"/>
            </a:br>
            <a:r>
              <a:rPr lang="pl-PL" dirty="0"/>
              <a:t>z zrachowaniami organizacyjnymi. Przywódca to osoba mająca duży wpływ na podwładnych, którzy wykonują polecenia pożądane przez szefa ze względu na więzi, jakie ich łączą. </a:t>
            </a:r>
          </a:p>
          <a:p>
            <a:pPr>
              <a:spcAft>
                <a:spcPts val="600"/>
              </a:spcAft>
            </a:pPr>
            <a:r>
              <a:rPr lang="pl-PL" dirty="0"/>
              <a:t>Przywództwo charakteryzuje się wyjątkowymi cechami osoby, której inni skłonni są zaufać i podporządkować się dobrowolnie. Taka osoba cieszy się w wybranej grupie społecznej autorytetem, władzą, która jest akceptowana.” </a:t>
            </a:r>
          </a:p>
          <a:p>
            <a:pPr marL="0" indent="0">
              <a:buNone/>
            </a:pPr>
            <a:r>
              <a:rPr lang="pl-PL" dirty="0"/>
              <a:t>Przywódca, Wikipedia, https://pl.wikipedia.org/wiki/Przyw%C3%B3dca.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995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289325A9-9934-9364-7FCF-7E87FF7F7514}"/>
              </a:ext>
            </a:extLst>
          </p:cNvPr>
          <p:cNvGrpSpPr/>
          <p:nvPr/>
        </p:nvGrpSpPr>
        <p:grpSpPr>
          <a:xfrm>
            <a:off x="1550277" y="1526492"/>
            <a:ext cx="9091446" cy="3805017"/>
            <a:chOff x="2202752" y="1526491"/>
            <a:chExt cx="9091446" cy="3805017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68313FC0-5151-79E7-16AC-E72C07B0109B}"/>
                </a:ext>
              </a:extLst>
            </p:cNvPr>
            <p:cNvSpPr/>
            <p:nvPr/>
          </p:nvSpPr>
          <p:spPr>
            <a:xfrm>
              <a:off x="8927689" y="3429000"/>
              <a:ext cx="1927123" cy="680884"/>
            </a:xfrm>
            <a:prstGeom prst="rect">
              <a:avLst/>
            </a:prstGeom>
            <a:solidFill>
              <a:srgbClr val="BF0F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Tytuł 3">
              <a:extLst>
                <a:ext uri="{FF2B5EF4-FFF2-40B4-BE49-F238E27FC236}">
                  <a16:creationId xmlns:a16="http://schemas.microsoft.com/office/drawing/2014/main" id="{DBE5FB6F-ADA3-5412-B491-21F9CAC0BB4B}"/>
                </a:ext>
              </a:extLst>
            </p:cNvPr>
            <p:cNvSpPr txBox="1">
              <a:spLocks/>
            </p:cNvSpPr>
            <p:nvPr/>
          </p:nvSpPr>
          <p:spPr>
            <a:xfrm>
              <a:off x="2202752" y="1526491"/>
              <a:ext cx="9091446" cy="38050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4C5D73"/>
                  </a:solidFill>
                  <a:latin typeface="Josefin Sans" pitchFamily="2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pl-PL" sz="6600" dirty="0"/>
                <a:t>Jakie cechy powinien posiadać </a:t>
              </a:r>
              <a:r>
                <a:rPr lang="pl-PL" sz="6600" dirty="0">
                  <a:solidFill>
                    <a:srgbClr val="F1ECE9"/>
                  </a:solidFill>
                </a:rPr>
                <a:t>lider</a:t>
              </a:r>
              <a:r>
                <a:rPr lang="pl-PL" sz="66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45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6157A8-459B-3198-56F1-D5CB3EC059D2}"/>
              </a:ext>
            </a:extLst>
          </p:cNvPr>
          <p:cNvSpPr txBox="1">
            <a:spLocks/>
          </p:cNvSpPr>
          <p:nvPr/>
        </p:nvSpPr>
        <p:spPr>
          <a:xfrm>
            <a:off x="990599" y="674221"/>
            <a:ext cx="7572375" cy="1268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r>
              <a:rPr lang="pl-PL" sz="4800" b="1" dirty="0"/>
              <a:t>Kazimierz Górski</a:t>
            </a:r>
          </a:p>
        </p:txBody>
      </p:sp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405F32C3-D1F2-C763-40AC-A00D65C515C2}"/>
              </a:ext>
            </a:extLst>
          </p:cNvPr>
          <p:cNvSpPr txBox="1">
            <a:spLocks/>
          </p:cNvSpPr>
          <p:nvPr/>
        </p:nvSpPr>
        <p:spPr>
          <a:xfrm>
            <a:off x="1419225" y="1942306"/>
            <a:ext cx="8536664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ur. 2 marca 1921 r. we Lwowie, zm. 23 maja 2006 r. </a:t>
            </a:r>
            <a:br>
              <a:rPr lang="pl-PL" sz="2400" dirty="0"/>
            </a:br>
            <a:r>
              <a:rPr lang="pl-PL" sz="2400" dirty="0"/>
              <a:t>w Warszawie;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polski piłkarz grający na pozycji napastnika, reprezentant kraju, trener i działacz piłkarski;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trener reprezentacji Polski w piłce nożnej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w latach 1966–1976 w 72 oficjalnych meczach </a:t>
            </a:r>
            <a:br>
              <a:rPr lang="pl-PL" dirty="0"/>
            </a:br>
            <a:r>
              <a:rPr lang="pl-PL" dirty="0"/>
              <a:t>(41 zwycięstw, 14 remisów, 17 porażek, bramki 138–66);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ojciec wielu sukcesów z zespołami klubowymi w kraju, </a:t>
            </a:r>
            <a:br>
              <a:rPr lang="pl-PL" sz="2400" dirty="0"/>
            </a:br>
            <a:r>
              <a:rPr lang="pl-PL" sz="2400" dirty="0"/>
              <a:t>z reprezentacją Polski, a także z greckimi klubami.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0F80144-9811-164D-BB8D-88A7C7907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638110" y="2285672"/>
            <a:ext cx="7156034" cy="6797805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64847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żółty, kreatywność&#10;&#10;Opis wygenerowany automatycznie">
            <a:extLst>
              <a:ext uri="{FF2B5EF4-FFF2-40B4-BE49-F238E27FC236}">
                <a16:creationId xmlns:a16="http://schemas.microsoft.com/office/drawing/2014/main" id="{1B6162F7-D124-FFA3-A30D-EB1FE39B3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0000">
            <a:off x="4281485" y="-1046578"/>
            <a:ext cx="9451513" cy="8978374"/>
          </a:xfrm>
          <a:prstGeom prst="rect">
            <a:avLst/>
          </a:prstGeom>
        </p:spPr>
      </p:pic>
      <p:pic>
        <p:nvPicPr>
          <p:cNvPr id="3" name="Obraz 2" descr="Obraz zawierający osoba, pozowanie, ubrania, sport&#10;&#10;Opis wygenerowany automatycznie">
            <a:extLst>
              <a:ext uri="{FF2B5EF4-FFF2-40B4-BE49-F238E27FC236}">
                <a16:creationId xmlns:a16="http://schemas.microsoft.com/office/drawing/2014/main" id="{86644223-F31F-ADA8-A427-2FB96E1B9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07" y="219"/>
            <a:ext cx="7286393" cy="6884781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CF9D975-0F0D-48EF-CE18-C13CDD143D4F}"/>
              </a:ext>
            </a:extLst>
          </p:cNvPr>
          <p:cNvSpPr/>
          <p:nvPr/>
        </p:nvSpPr>
        <p:spPr>
          <a:xfrm>
            <a:off x="492305" y="626522"/>
            <a:ext cx="2052702" cy="609600"/>
          </a:xfrm>
          <a:prstGeom prst="rect">
            <a:avLst/>
          </a:prstGeom>
          <a:solidFill>
            <a:srgbClr val="F2B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4">
            <a:extLst>
              <a:ext uri="{FF2B5EF4-FFF2-40B4-BE49-F238E27FC236}">
                <a16:creationId xmlns:a16="http://schemas.microsoft.com/office/drawing/2014/main" id="{6CAD1C37-243E-B4D8-6F6C-BE62C5D96871}"/>
              </a:ext>
            </a:extLst>
          </p:cNvPr>
          <p:cNvSpPr txBox="1">
            <a:spLocks/>
          </p:cNvSpPr>
          <p:nvPr/>
        </p:nvSpPr>
        <p:spPr>
          <a:xfrm>
            <a:off x="477791" y="645886"/>
            <a:ext cx="4309649" cy="16328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r>
              <a:rPr lang="pl-PL" sz="4000" b="1" dirty="0"/>
              <a:t>Sukcesy z kadrą narodową</a:t>
            </a:r>
          </a:p>
        </p:txBody>
      </p:sp>
      <p:sp>
        <p:nvSpPr>
          <p:cNvPr id="10" name="Symbol zastępczy tekstu 6">
            <a:extLst>
              <a:ext uri="{FF2B5EF4-FFF2-40B4-BE49-F238E27FC236}">
                <a16:creationId xmlns:a16="http://schemas.microsoft.com/office/drawing/2014/main" id="{31CC942B-5980-3CB4-0BA9-AECBACDA4C51}"/>
              </a:ext>
            </a:extLst>
          </p:cNvPr>
          <p:cNvSpPr txBox="1">
            <a:spLocks/>
          </p:cNvSpPr>
          <p:nvPr/>
        </p:nvSpPr>
        <p:spPr>
          <a:xfrm>
            <a:off x="477791" y="2278743"/>
            <a:ext cx="3949065" cy="415108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Do największych sukcesów tzw. „Orłów Górskiego” można zaliczyć: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/>
              <a:t>Igrzyska Olimpijskie Monachium 1972 – złoty medal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/>
              <a:t>Mistrzostwa Świata </a:t>
            </a:r>
            <a:br>
              <a:rPr lang="pl-PL" sz="2400" dirty="0"/>
            </a:br>
            <a:r>
              <a:rPr lang="pl-PL" sz="2400" dirty="0"/>
              <a:t>Niemcy 1974 – brązowy medal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/>
              <a:t>Igrzyska Olimpijskie Montreal 1976 – srebrny medal</a:t>
            </a:r>
          </a:p>
        </p:txBody>
      </p:sp>
    </p:spTree>
    <p:extLst>
      <p:ext uri="{BB962C8B-B14F-4D97-AF65-F5344CB8AC3E}">
        <p14:creationId xmlns:p14="http://schemas.microsoft.com/office/powerpoint/2010/main" val="5179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1891418-50A8-7F44-0593-9ECD5D5F9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r="813"/>
          <a:stretch/>
        </p:blipFill>
        <p:spPr bwMode="auto">
          <a:xfrm>
            <a:off x="-1595620" y="-1591492"/>
            <a:ext cx="13826808" cy="931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CF95475C-A53A-73EE-C34D-E180F2AC4020}"/>
              </a:ext>
            </a:extLst>
          </p:cNvPr>
          <p:cNvSpPr/>
          <p:nvPr/>
        </p:nvSpPr>
        <p:spPr>
          <a:xfrm>
            <a:off x="6371705" y="4770120"/>
            <a:ext cx="3552306" cy="716280"/>
          </a:xfrm>
          <a:prstGeom prst="rect">
            <a:avLst/>
          </a:prstGeom>
          <a:solidFill>
            <a:srgbClr val="B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ACD45634-C12A-11C7-06B3-D958B2EC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848" y="3276600"/>
            <a:ext cx="6407912" cy="2977211"/>
          </a:xfrm>
        </p:spPr>
        <p:txBody>
          <a:bodyPr>
            <a:normAutofit fontScale="90000"/>
          </a:bodyPr>
          <a:lstStyle/>
          <a:p>
            <a:r>
              <a:rPr lang="pl-PL" sz="6000" b="0" dirty="0">
                <a:solidFill>
                  <a:srgbClr val="F1ECE9"/>
                </a:solidFill>
              </a:rPr>
              <a:t>Jaki był </a:t>
            </a:r>
            <a:r>
              <a:rPr lang="pl-PL" sz="8900" dirty="0">
                <a:solidFill>
                  <a:srgbClr val="F1ECE9"/>
                </a:solidFill>
                <a:highlight>
                  <a:srgbClr val="BF0F0F"/>
                </a:highlight>
              </a:rPr>
              <a:t>Kazimierz Górski?</a:t>
            </a:r>
          </a:p>
        </p:txBody>
      </p:sp>
    </p:spTree>
    <p:extLst>
      <p:ext uri="{BB962C8B-B14F-4D97-AF65-F5344CB8AC3E}">
        <p14:creationId xmlns:p14="http://schemas.microsoft.com/office/powerpoint/2010/main" val="220490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9021D60-77A2-0E26-028D-AAC321CA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Słynne cytaty Kazimierza Górskiego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F18DA2A-7A0F-1BD8-444A-4D6CB7D33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„Chodzi o to, żeby strzelić jedną bramkę więcej od przeciwnika.”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„Dopóki piłka w grze, wszystko jest możliwe.”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„Im dłużej my przy piłce, tym krócej oni.”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„Jak się szczęście zaczyna powtarzać, to już to nie jest szczęście.”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„Piłka jest okrągła, a bramki są dwie, albo my wygramy, albo oni.”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„Piłka to gra prosta. Nie potrzeba do niej filozofii.”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217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4DEE902E-A2FF-3D45-B5F7-420498E2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dirty="0"/>
              <a:t>Słynne cytaty Kazimierza Górskiego</a:t>
            </a:r>
            <a:br>
              <a:rPr lang="pl-PL" dirty="0"/>
            </a:b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DE1777A-548A-D769-633E-A421F0BF5660}"/>
              </a:ext>
            </a:extLst>
          </p:cNvPr>
          <p:cNvSpPr/>
          <p:nvPr/>
        </p:nvSpPr>
        <p:spPr>
          <a:xfrm>
            <a:off x="5085348" y="5902586"/>
            <a:ext cx="6176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>
                <a:solidFill>
                  <a:srgbClr val="F1ECE9"/>
                </a:solidFill>
                <a:latin typeface="Josefin Sans" pitchFamily="2" charset="-18"/>
              </a:rPr>
              <a:t>Link do koła fortuny</a:t>
            </a:r>
          </a:p>
          <a:p>
            <a:pPr algn="r"/>
            <a:r>
              <a:rPr lang="pl-PL" dirty="0">
                <a:solidFill>
                  <a:srgbClr val="F1ECE9"/>
                </a:solidFill>
                <a:latin typeface="Josefin Sans" pitchFamily="2" charset="-18"/>
              </a:rPr>
              <a:t>https://wordwall.net/pl/resource/63519772</a:t>
            </a:r>
          </a:p>
        </p:txBody>
      </p:sp>
      <p:pic>
        <p:nvPicPr>
          <p:cNvPr id="7" name="Obraz 6" descr="Obraz zawierający wzór, Grafika, typografia, design&#10;&#10;Opis wygenerowany automatycznie">
            <a:extLst>
              <a:ext uri="{FF2B5EF4-FFF2-40B4-BE49-F238E27FC236}">
                <a16:creationId xmlns:a16="http://schemas.microsoft.com/office/drawing/2014/main" id="{2706915C-6B94-1163-9959-9BB9E9393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22301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1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7536B05-092A-AC66-25B8-C949FC050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3279"/>
            <a:ext cx="9144000" cy="2387600"/>
          </a:xfrm>
        </p:spPr>
        <p:txBody>
          <a:bodyPr/>
          <a:lstStyle/>
          <a:p>
            <a:r>
              <a:rPr lang="pl-PL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16685163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00C3CDC7-6128-4966-8614-6BCFA9945517}" vid="{B0ED7264-8FE1-4B93-8373-93FC35895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Szablon_2</Template>
  <TotalTime>7290</TotalTime>
  <Words>476</Words>
  <Application>Microsoft Office PowerPoint</Application>
  <PresentationFormat>Panoramiczny</PresentationFormat>
  <Paragraphs>44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Century Gothic</vt:lpstr>
      <vt:lpstr>Josefin Sans</vt:lpstr>
      <vt:lpstr>Arial</vt:lpstr>
      <vt:lpstr>Wingdings</vt:lpstr>
      <vt:lpstr>Motyw pakietu Office</vt:lpstr>
      <vt:lpstr>Kazimierz Górski</vt:lpstr>
      <vt:lpstr>Kim jest lider i przywódca?</vt:lpstr>
      <vt:lpstr>Prezentacja programu PowerPoint</vt:lpstr>
      <vt:lpstr>Prezentacja programu PowerPoint</vt:lpstr>
      <vt:lpstr>Prezentacja programu PowerPoint</vt:lpstr>
      <vt:lpstr>Jaki był Kazimierz Górski?</vt:lpstr>
      <vt:lpstr>Słynne cytaty Kazimierza Górskiego</vt:lpstr>
      <vt:lpstr>Słynne cytaty Kazimierza Górskiego </vt:lpstr>
      <vt:lpstr>Dziękuję za uwagę!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Kazimierz Górski – Trener wszechczasów</dc:title>
  <dc:creator>Patryk Adler</dc:creator>
  <cp:lastModifiedBy>Bartek Kempe</cp:lastModifiedBy>
  <cp:revision>29</cp:revision>
  <dcterms:created xsi:type="dcterms:W3CDTF">2023-05-18T06:55:32Z</dcterms:created>
  <dcterms:modified xsi:type="dcterms:W3CDTF">2023-12-08T17:59:38Z</dcterms:modified>
</cp:coreProperties>
</file>