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4" r:id="rId2"/>
    <p:sldId id="265" r:id="rId3"/>
    <p:sldId id="257" r:id="rId4"/>
    <p:sldId id="259" r:id="rId5"/>
    <p:sldId id="269" r:id="rId6"/>
    <p:sldId id="270" r:id="rId7"/>
    <p:sldId id="271" r:id="rId8"/>
    <p:sldId id="272" r:id="rId9"/>
    <p:sldId id="263" r:id="rId10"/>
    <p:sldId id="258" r:id="rId11"/>
  </p:sldIdLst>
  <p:sldSz cx="12192000" cy="6858000"/>
  <p:notesSz cx="6858000" cy="9144000"/>
  <p:embeddedFontLst>
    <p:embeddedFont>
      <p:font typeface="Century Gothic" panose="020B0502020202020204" pitchFamily="34" charset="0"/>
      <p:regular r:id="rId12"/>
      <p:bold r:id="rId13"/>
      <p:italic r:id="rId14"/>
      <p:boldItalic r:id="rId15"/>
    </p:embeddedFont>
    <p:embeddedFont>
      <p:font typeface="Josefin Sans" pitchFamily="2" charset="-18"/>
      <p:regular r:id="rId16"/>
      <p:bold r:id="rId17"/>
      <p:italic r:id="rId18"/>
      <p:boldItalic r:id="rId19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.nowak" initials="r" lastIdx="2" clrIdx="0">
    <p:extLst>
      <p:ext uri="{19B8F6BF-5375-455C-9EA6-DF929625EA0E}">
        <p15:presenceInfo xmlns:p15="http://schemas.microsoft.com/office/powerpoint/2012/main" userId="r.nowak" providerId="None"/>
      </p:ext>
    </p:extLst>
  </p:cmAuthor>
  <p:cmAuthor id="2" name="Renata Krupa" initials="RK" lastIdx="3" clrIdx="1">
    <p:extLst>
      <p:ext uri="{19B8F6BF-5375-455C-9EA6-DF929625EA0E}">
        <p15:presenceInfo xmlns:p15="http://schemas.microsoft.com/office/powerpoint/2012/main" userId="S::r.krupa@lechaa.pl::cfb92000-930d-4cd7-a58b-c3e40ecc11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F0F"/>
    <a:srgbClr val="4C5D73"/>
    <a:srgbClr val="F1ECE9"/>
    <a:srgbClr val="F2B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02" d="100"/>
          <a:sy n="102" d="100"/>
        </p:scale>
        <p:origin x="24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651" y="96463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EC2093E-7192-235C-C682-58F97B48A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5223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C8EB239-DC05-98A1-1C0A-6414A078A4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752" y="5481851"/>
            <a:ext cx="1872827" cy="711420"/>
          </a:xfrm>
          <a:prstGeom prst="rect">
            <a:avLst/>
          </a:prstGeom>
        </p:spPr>
      </p:pic>
      <p:pic>
        <p:nvPicPr>
          <p:cNvPr id="10" name="Obraz 9" descr="Obraz zawierający logo&#10;&#10;Opis wygenerowany automatycznie">
            <a:extLst>
              <a:ext uri="{FF2B5EF4-FFF2-40B4-BE49-F238E27FC236}">
                <a16:creationId xmlns:a16="http://schemas.microsoft.com/office/drawing/2014/main" id="{DF23FA03-A493-79C0-514D-8748E7B8BB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55" y="5481069"/>
            <a:ext cx="1461322" cy="7129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7D92E46-D81E-D878-2CC7-CA55F3E1E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227" y="5514252"/>
            <a:ext cx="2462408" cy="6466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1EFFC36-A2DF-81F8-7D38-661F9045A1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10307">
            <a:off x="-746456" y="-982480"/>
            <a:ext cx="3102638" cy="294732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9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11242">
            <a:off x="2887356" y="5701327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4469">
            <a:off x="6586928" y="-4019643"/>
            <a:ext cx="5488363" cy="521361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4334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113" y="846465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7864" y="84646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3113" y="2800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50994">
            <a:off x="11787260" y="3321273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719375">
            <a:off x="-3631342" y="-304145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2518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863792">
            <a:off x="-1955881" y="3354647"/>
            <a:ext cx="5035265" cy="5644630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1ECE9"/>
                </a:solidFill>
                <a:effectLst/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1pPr>
            <a:lvl2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2pPr>
            <a:lvl3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3pPr>
            <a:lvl4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4pPr>
            <a:lvl5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982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9" cy="527803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926854">
            <a:off x="-2315558" y="504439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53511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Obraz z podpisem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8" cy="5278037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2315558" y="5044394"/>
            <a:ext cx="5488363" cy="5213617"/>
          </a:xfrm>
          <a:prstGeom prst="rect">
            <a:avLst/>
          </a:prstGeom>
          <a:effectLst>
            <a:outerShdw blurRad="444500" dist="38100" sx="102000" sy="102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83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61842">
            <a:off x="9743689" y="-1835038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5A8FF3C-C5C9-8D58-421F-C8B2C6EB72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89008">
            <a:off x="-3167352" y="4933362"/>
            <a:ext cx="5488363" cy="5213617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CA4B89BA-60B0-2673-295C-A2B544A9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736" y="2002631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7199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Nagłówek sekcj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5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1256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outerShdw blurRad="444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5812"/>
            <a:ext cx="9144000" cy="1006377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810C86C4-E4ED-294C-D343-E040E4A3839B}"/>
              </a:ext>
            </a:extLst>
          </p:cNvPr>
          <p:cNvGrpSpPr/>
          <p:nvPr userDrawn="1"/>
        </p:nvGrpSpPr>
        <p:grpSpPr>
          <a:xfrm>
            <a:off x="2671724" y="5481069"/>
            <a:ext cx="6841853" cy="712984"/>
            <a:chOff x="1520650" y="5464140"/>
            <a:chExt cx="8629107" cy="899232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FC8EB239-DC05-98A1-1C0A-6414A078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0650" y="5464633"/>
              <a:ext cx="2364648" cy="898246"/>
            </a:xfrm>
            <a:prstGeom prst="rect">
              <a:avLst/>
            </a:prstGeom>
          </p:spPr>
        </p:pic>
        <p:pic>
          <p:nvPicPr>
            <p:cNvPr id="10" name="Obraz 9" descr="Obraz zawierający logo&#10;&#10;Opis wygenerowany automatycznie">
              <a:extLst>
                <a:ext uri="{FF2B5EF4-FFF2-40B4-BE49-F238E27FC236}">
                  <a16:creationId xmlns:a16="http://schemas.microsoft.com/office/drawing/2014/main" id="{DF23FA03-A493-79C0-514D-8748E7B8BB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703" y="5464140"/>
              <a:ext cx="1843054" cy="899232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87D92E46-D81E-D878-2CC7-CA55F3E1E0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3173" y="5505991"/>
              <a:ext cx="3105655" cy="815530"/>
            </a:xfrm>
            <a:prstGeom prst="rect">
              <a:avLst/>
            </a:prstGeom>
          </p:spPr>
        </p:pic>
      </p:grpSp>
      <p:pic>
        <p:nvPicPr>
          <p:cNvPr id="4" name="Obraz 3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FA1E0809-C684-1DB2-4232-3F60602840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1227">
            <a:off x="-2950473" y="-2530606"/>
            <a:ext cx="5327924" cy="5061210"/>
          </a:xfrm>
          <a:prstGeom prst="rect">
            <a:avLst/>
          </a:prstGeom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76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0462" y="3050408"/>
            <a:ext cx="5035266" cy="564463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82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6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4448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6D59E7C-FEC4-DD84-31E3-64DF05E88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416863">
            <a:off x="-2422067" y="3636603"/>
            <a:ext cx="3905402" cy="437803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6EC068-C70F-2484-5F0F-15079A9F5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547539">
            <a:off x="9331658" y="-2552022"/>
            <a:ext cx="4650783" cy="521361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C67B4D3-9744-67ED-5ECD-25E1FB43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772607-89E1-9EFC-9109-F96805160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3CF4D59-B7A9-E148-4DC2-CF4497270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585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510A31-168F-3202-2E76-D4003E89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6F76391-B344-9298-7D05-5BF4450D8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00000">
            <a:off x="-1671118" y="2834595"/>
            <a:ext cx="3342234" cy="37467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5348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335802" y="-1167381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08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59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472480">
            <a:off x="9204025" y="-1489317"/>
            <a:ext cx="4718664" cy="448244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5029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24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16DEBD4-BCDF-2632-365E-F5F96457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62EB767-98B5-0EDB-480C-01075314D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63146B-8DD1-DC20-579B-2A4AC95B2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0F0F"/>
                </a:solidFill>
              </a:defRPr>
            </a:lvl1pPr>
          </a:lstStyle>
          <a:p>
            <a:fld id="{2CE1A35F-CBCB-4147-A54D-46F9BB6EA81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66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67" r:id="rId7"/>
    <p:sldLayoutId id="2147483661" r:id="rId8"/>
    <p:sldLayoutId id="2147483666" r:id="rId9"/>
    <p:sldLayoutId id="2147483657" r:id="rId10"/>
    <p:sldLayoutId id="2147483662" r:id="rId11"/>
    <p:sldLayoutId id="2147483663" r:id="rId12"/>
    <p:sldLayoutId id="2147483658" r:id="rId13"/>
    <p:sldLayoutId id="2147483659" r:id="rId14"/>
    <p:sldLayoutId id="2147483664" r:id="rId15"/>
    <p:sldLayoutId id="2147483660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5D73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hGudcpn_Js?si=jzx_IP371QitYXrO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D4D238-0668-6643-6CEA-3371CECDB4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Kamil Stoch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F0D9BA8-6024-6D9C-B0F3-AE676A9A1B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„O postanowieniach noworocznych”</a:t>
            </a:r>
          </a:p>
        </p:txBody>
      </p:sp>
    </p:spTree>
    <p:extLst>
      <p:ext uri="{BB962C8B-B14F-4D97-AF65-F5344CB8AC3E}">
        <p14:creationId xmlns:p14="http://schemas.microsoft.com/office/powerpoint/2010/main" val="779238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DF4912D-34CE-13F2-FA2E-B69024C92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Źródła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6C57AAA-6C7E-DF8E-B5DD-1F6B80CC6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5324"/>
            <a:ext cx="8257674" cy="3229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Slajd 2:</a:t>
            </a:r>
          </a:p>
          <a:p>
            <a:pPr marL="0" lvl="1" indent="0">
              <a:buNone/>
            </a:pPr>
            <a:r>
              <a:rPr lang="pl-PL" sz="2000" dirty="0"/>
              <a:t>By </a:t>
            </a:r>
            <a:r>
              <a:rPr lang="pl-PL" sz="2000" dirty="0" err="1"/>
              <a:t>Ailura</a:t>
            </a:r>
            <a:r>
              <a:rPr lang="pl-PL" sz="2000" dirty="0"/>
              <a:t>, CC BY-SA 3.0 AT, CC BY-SA 3.0 </a:t>
            </a:r>
            <a:r>
              <a:rPr lang="pl-PL" sz="2000" dirty="0" err="1"/>
              <a:t>at</a:t>
            </a:r>
            <a:r>
              <a:rPr lang="pl-PL" sz="2000" dirty="0"/>
              <a:t>, https://commons.wikimedia.org/w/index.php?curid=76981033</a:t>
            </a:r>
          </a:p>
          <a:p>
            <a:pPr marL="0" lvl="1" indent="0">
              <a:buNone/>
            </a:pPr>
            <a:r>
              <a:rPr lang="pl-PL" sz="2400" dirty="0"/>
              <a:t>Slajd 4:</a:t>
            </a:r>
          </a:p>
          <a:p>
            <a:pPr marL="0" lvl="1" indent="0">
              <a:buNone/>
            </a:pPr>
            <a:r>
              <a:rPr lang="en-US" sz="2000" dirty="0"/>
              <a:t>By Granada - Own work, CC BY-SA 4.0, https://commons.wikimedia.org/w/index.php?curid=77035234</a:t>
            </a:r>
            <a:endParaRPr lang="pl-PL" sz="2000" dirty="0"/>
          </a:p>
          <a:p>
            <a:pPr marL="0" lvl="1" indent="0">
              <a:buNone/>
            </a:pPr>
            <a:r>
              <a:rPr lang="pl-PL" sz="2400" dirty="0"/>
              <a:t>Slajd 5: </a:t>
            </a:r>
          </a:p>
          <a:p>
            <a:pPr marL="0" lvl="1" indent="0">
              <a:buNone/>
            </a:pPr>
            <a:r>
              <a:rPr lang="en-US" sz="2000" dirty="0"/>
              <a:t>By </a:t>
            </a:r>
            <a:r>
              <a:rPr lang="en-US" sz="2000" dirty="0" err="1"/>
              <a:t>Marzecky</a:t>
            </a:r>
            <a:r>
              <a:rPr lang="en-US" sz="2000" dirty="0"/>
              <a:t> - Own work, CC BY-SA 4.0, https://commons.wikimedia.org/w/index.php?curid=50138100</a:t>
            </a:r>
            <a:endParaRPr lang="pl-PL" sz="2400" dirty="0"/>
          </a:p>
          <a:p>
            <a:pPr lvl="1"/>
            <a:endParaRPr lang="pl-PL" sz="2000" dirty="0"/>
          </a:p>
          <a:p>
            <a:pPr lvl="1"/>
            <a:endParaRPr lang="pl-PL" dirty="0"/>
          </a:p>
          <a:p>
            <a:pPr lvl="2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4251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żółty, kreatywność&#10;&#10;Opis wygenerowany automatycznie">
            <a:extLst>
              <a:ext uri="{FF2B5EF4-FFF2-40B4-BE49-F238E27FC236}">
                <a16:creationId xmlns:a16="http://schemas.microsoft.com/office/drawing/2014/main" id="{981535E2-8ACF-835C-6EF0-A13712FA0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1335277" y="2438267"/>
            <a:ext cx="9097836" cy="864240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48EBC4A-6E00-3A11-1930-70C21FE2BBAB}"/>
              </a:ext>
            </a:extLst>
          </p:cNvPr>
          <p:cNvSpPr txBox="1"/>
          <p:nvPr/>
        </p:nvSpPr>
        <p:spPr>
          <a:xfrm>
            <a:off x="1123950" y="60871"/>
            <a:ext cx="9944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1600" b="1" dirty="0">
                <a:solidFill>
                  <a:srgbClr val="4C5D7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Josefin Sans" pitchFamily="2" charset="0"/>
              </a:rPr>
              <a:t>KAMIL</a:t>
            </a:r>
          </a:p>
        </p:txBody>
      </p:sp>
      <p:pic>
        <p:nvPicPr>
          <p:cNvPr id="3" name="Obraz 2" descr="Obraz zawierający osoba, Ludzka twarz, ubrania, marynarka&#10;&#10;Opis wygenerowany automatycznie">
            <a:extLst>
              <a:ext uri="{FF2B5EF4-FFF2-40B4-BE49-F238E27FC236}">
                <a16:creationId xmlns:a16="http://schemas.microsoft.com/office/drawing/2014/main" id="{7FEE8EC9-826E-AA3F-CE2C-08FEDE51E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5" y="0"/>
            <a:ext cx="6403505" cy="685585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65B076B-71D3-83CC-42E2-BE483F3BF954}"/>
              </a:ext>
            </a:extLst>
          </p:cNvPr>
          <p:cNvSpPr txBox="1"/>
          <p:nvPr/>
        </p:nvSpPr>
        <p:spPr>
          <a:xfrm>
            <a:off x="1123950" y="3477191"/>
            <a:ext cx="9944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1600" b="1" dirty="0">
                <a:solidFill>
                  <a:srgbClr val="BF0F0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Josefin Sans" pitchFamily="2" charset="0"/>
              </a:rPr>
              <a:t>STOCH</a:t>
            </a:r>
          </a:p>
        </p:txBody>
      </p:sp>
    </p:spTree>
    <p:extLst>
      <p:ext uri="{BB962C8B-B14F-4D97-AF65-F5344CB8AC3E}">
        <p14:creationId xmlns:p14="http://schemas.microsoft.com/office/powerpoint/2010/main" val="186699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97B8FB-6763-7B7A-ED53-4A2675F7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872" y="1199893"/>
            <a:ext cx="3932237" cy="653151"/>
          </a:xfrm>
        </p:spPr>
        <p:txBody>
          <a:bodyPr>
            <a:noAutofit/>
          </a:bodyPr>
          <a:lstStyle/>
          <a:p>
            <a:r>
              <a:rPr lang="pl-PL" sz="4400" dirty="0"/>
              <a:t>Kamil Stoch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7732BEA-3494-7E96-E641-90C4BAD22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76425" y="2463996"/>
            <a:ext cx="9385133" cy="431860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Urodził się 25 maja 1987 r. w Zakopanem.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Polski skoczek narciarski.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Zawodnik klubu KS </a:t>
            </a:r>
            <a:r>
              <a:rPr lang="pl-PL" sz="2400" dirty="0" err="1"/>
              <a:t>Eve-nement</a:t>
            </a:r>
            <a:r>
              <a:rPr lang="pl-PL" sz="2400" dirty="0"/>
              <a:t> Zakopane.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Reprezentant Polski w skokach narciarskich: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400" dirty="0"/>
              <a:t>trzykrotny mistrz olimpijski - czwarty najbardziej utytułowany polski sportowiec w historii igrzysk.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291641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624505-4726-9DE1-6A20-3E283C4F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763" y="228600"/>
            <a:ext cx="3932237" cy="1600200"/>
          </a:xfrm>
        </p:spPr>
        <p:txBody>
          <a:bodyPr>
            <a:normAutofit/>
          </a:bodyPr>
          <a:lstStyle/>
          <a:p>
            <a:r>
              <a:rPr lang="pl-PL" sz="4000" dirty="0"/>
              <a:t>Sukcesy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912B5E3-09EC-D29A-5AFC-9FC19450CF6D}"/>
              </a:ext>
            </a:extLst>
          </p:cNvPr>
          <p:cNvSpPr/>
          <p:nvPr/>
        </p:nvSpPr>
        <p:spPr>
          <a:xfrm>
            <a:off x="2743200" y="5591175"/>
            <a:ext cx="6419850" cy="1771650"/>
          </a:xfrm>
          <a:prstGeom prst="rect">
            <a:avLst/>
          </a:prstGeom>
          <a:solidFill>
            <a:srgbClr val="F1E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790E3F06-0FDA-BB7E-5E6E-33580BF15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45349" y="1975781"/>
            <a:ext cx="4749956" cy="405476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Pięciokrotny olimpijczyk,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trzykrotny indywidualny mistrz olimpijski (dwa tytuły w 2014 </a:t>
            </a:r>
            <a:br>
              <a:rPr lang="pl-PL" sz="2200" dirty="0"/>
            </a:br>
            <a:r>
              <a:rPr lang="pl-PL" sz="2200" dirty="0"/>
              <a:t>i jeden w 2018 roku) oraz drużynowy brązowy medalista olimpijski </a:t>
            </a:r>
            <a:br>
              <a:rPr lang="pl-PL" sz="2200" dirty="0"/>
            </a:br>
            <a:r>
              <a:rPr lang="pl-PL" sz="2200" dirty="0"/>
              <a:t>z 2018 roku,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indywidualny mistrz świata z 2013 i wicemistrz z 2019 roku,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000" dirty="0"/>
              <a:t>drużynowy mistrz świata z 2017 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000" dirty="0"/>
              <a:t>trzykrotny drużynowy brązowy medalista MŚ (2013, 2015 i 2021).</a:t>
            </a:r>
          </a:p>
        </p:txBody>
      </p:sp>
      <p:pic>
        <p:nvPicPr>
          <p:cNvPr id="9" name="Obraz 8" descr="Obraz zawierający żółty, kreatywność&#10;&#10;Opis wygenerowany automatycznie">
            <a:extLst>
              <a:ext uri="{FF2B5EF4-FFF2-40B4-BE49-F238E27FC236}">
                <a16:creationId xmlns:a16="http://schemas.microsoft.com/office/drawing/2014/main" id="{2F67D7D0-C4C8-A133-83A9-F296D5DBC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0000">
            <a:off x="-393532" y="607485"/>
            <a:ext cx="6922318" cy="65757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74AB957-3EE7-9DF0-7883-3D32F39BF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696" y="337241"/>
            <a:ext cx="5841571" cy="85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55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4">
            <a:extLst>
              <a:ext uri="{FF2B5EF4-FFF2-40B4-BE49-F238E27FC236}">
                <a16:creationId xmlns:a16="http://schemas.microsoft.com/office/drawing/2014/main" id="{A943EAA0-BBE8-6C07-3AEA-195C931218A5}"/>
              </a:ext>
            </a:extLst>
          </p:cNvPr>
          <p:cNvSpPr txBox="1">
            <a:spLocks/>
          </p:cNvSpPr>
          <p:nvPr/>
        </p:nvSpPr>
        <p:spPr>
          <a:xfrm>
            <a:off x="533320" y="3144837"/>
            <a:ext cx="8828773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r>
              <a:rPr lang="pl-PL" sz="4800" b="1" dirty="0">
                <a:solidFill>
                  <a:srgbClr val="F1ECE9"/>
                </a:solidFill>
              </a:rPr>
              <a:t>Wiara daje mi siłę.</a:t>
            </a:r>
          </a:p>
        </p:txBody>
      </p:sp>
      <p:pic>
        <p:nvPicPr>
          <p:cNvPr id="3" name="Obraz 2" descr="Obraz zawierający żółty, kreatywność&#10;&#10;Opis wygenerowany automatycznie">
            <a:extLst>
              <a:ext uri="{FF2B5EF4-FFF2-40B4-BE49-F238E27FC236}">
                <a16:creationId xmlns:a16="http://schemas.microsoft.com/office/drawing/2014/main" id="{7F848941-9081-87EB-A8D9-AA6546C73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05550" y="2165220"/>
            <a:ext cx="6988312" cy="663848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Prostokąt: zaokrąglone rogi 3">
            <a:hlinkClick r:id="rId3"/>
            <a:extLst>
              <a:ext uri="{FF2B5EF4-FFF2-40B4-BE49-F238E27FC236}">
                <a16:creationId xmlns:a16="http://schemas.microsoft.com/office/drawing/2014/main" id="{3E4BD30D-3BA7-72FA-1A6F-3C11165D4368}"/>
              </a:ext>
            </a:extLst>
          </p:cNvPr>
          <p:cNvSpPr/>
          <p:nvPr/>
        </p:nvSpPr>
        <p:spPr>
          <a:xfrm>
            <a:off x="628549" y="4328187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</a:p>
        </p:txBody>
      </p:sp>
      <p:pic>
        <p:nvPicPr>
          <p:cNvPr id="7" name="Obraz 6" descr="Obraz zawierający osoba, narciarstwo, sport, ubrania&#10;&#10;Opis wygenerowany automatycznie">
            <a:extLst>
              <a:ext uri="{FF2B5EF4-FFF2-40B4-BE49-F238E27FC236}">
                <a16:creationId xmlns:a16="http://schemas.microsoft.com/office/drawing/2014/main" id="{5F2B4A3D-500A-505A-D8ED-45C60D721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09" y="228600"/>
            <a:ext cx="4978954" cy="9067040"/>
          </a:xfrm>
          <a:prstGeom prst="rect">
            <a:avLst/>
          </a:prstGeom>
        </p:spPr>
      </p:pic>
      <p:pic>
        <p:nvPicPr>
          <p:cNvPr id="9" name="Obraz 8" descr="Obraz zawierający Grafika, czerwony, Karmin, kreatywność&#10;&#10;Opis wygenerowany automatycznie">
            <a:extLst>
              <a:ext uri="{FF2B5EF4-FFF2-40B4-BE49-F238E27FC236}">
                <a16:creationId xmlns:a16="http://schemas.microsoft.com/office/drawing/2014/main" id="{5C177880-70E8-E95A-7545-BFD3250DD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89" y="-4152783"/>
            <a:ext cx="5982007" cy="6705945"/>
          </a:xfrm>
          <a:prstGeom prst="rect">
            <a:avLst/>
          </a:prstGeom>
          <a:effectLst>
            <a:outerShdw blurRad="1524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837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022958-7C8E-E67B-4366-7E8D15BC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5"/>
            <a:ext cx="10515600" cy="1325563"/>
          </a:xfrm>
        </p:spPr>
        <p:txBody>
          <a:bodyPr/>
          <a:lstStyle/>
          <a:p>
            <a:pPr algn="ctr"/>
            <a:r>
              <a:rPr lang="pl-PL" dirty="0"/>
              <a:t>Grupa I</a:t>
            </a:r>
          </a:p>
        </p:txBody>
      </p:sp>
      <p:pic>
        <p:nvPicPr>
          <p:cNvPr id="6" name="Obraz 5" descr="Obraz zawierający typografia, Czcionka, Grafika, projekt graficzny&#10;&#10;Opis wygenerowany automatycznie">
            <a:extLst>
              <a:ext uri="{FF2B5EF4-FFF2-40B4-BE49-F238E27FC236}">
                <a16:creationId xmlns:a16="http://schemas.microsoft.com/office/drawing/2014/main" id="{2B3EE44C-D311-318E-0830-B4BCD8ACD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66" y="1595966"/>
            <a:ext cx="4072467" cy="4072467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A2C8C07-7147-B03E-5266-FA2CCB223974}"/>
              </a:ext>
            </a:extLst>
          </p:cNvPr>
          <p:cNvSpPr/>
          <p:nvPr/>
        </p:nvSpPr>
        <p:spPr>
          <a:xfrm>
            <a:off x="3341879" y="5785250"/>
            <a:ext cx="5009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4C5D73"/>
                </a:solidFill>
                <a:latin typeface="Josefin Sans" pitchFamily="2" charset="-18"/>
              </a:rPr>
              <a:t>https://learningapps.org/watch?v=p1892by4j23</a:t>
            </a:r>
          </a:p>
        </p:txBody>
      </p:sp>
    </p:spTree>
    <p:extLst>
      <p:ext uri="{BB962C8B-B14F-4D97-AF65-F5344CB8AC3E}">
        <p14:creationId xmlns:p14="http://schemas.microsoft.com/office/powerpoint/2010/main" val="3294767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7BFF1142-C06D-968D-ED8D-68822B7FBB42}"/>
              </a:ext>
            </a:extLst>
          </p:cNvPr>
          <p:cNvSpPr txBox="1">
            <a:spLocks/>
          </p:cNvSpPr>
          <p:nvPr/>
        </p:nvSpPr>
        <p:spPr>
          <a:xfrm>
            <a:off x="838199" y="406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1ECE9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pl-PL" sz="4400" b="1" dirty="0"/>
              <a:t>Grupa II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1EF21F4-7B2A-8E9B-DBFA-1736652CF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766" y="1595966"/>
            <a:ext cx="4072467" cy="4072467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4703600-2D44-6C89-D887-A580498A9798}"/>
              </a:ext>
            </a:extLst>
          </p:cNvPr>
          <p:cNvSpPr/>
          <p:nvPr/>
        </p:nvSpPr>
        <p:spPr>
          <a:xfrm>
            <a:off x="3341879" y="5785250"/>
            <a:ext cx="5415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F1ECE9"/>
                </a:solidFill>
              </a:rPr>
              <a:t>https://learningapps.org/watch?v=pj1d4xi8523</a:t>
            </a:r>
          </a:p>
        </p:txBody>
      </p:sp>
    </p:spTree>
    <p:extLst>
      <p:ext uri="{BB962C8B-B14F-4D97-AF65-F5344CB8AC3E}">
        <p14:creationId xmlns:p14="http://schemas.microsoft.com/office/powerpoint/2010/main" val="343329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526D3B-104B-A73A-68FB-38FC0C5423B8}"/>
              </a:ext>
            </a:extLst>
          </p:cNvPr>
          <p:cNvSpPr txBox="1">
            <a:spLocks/>
          </p:cNvSpPr>
          <p:nvPr/>
        </p:nvSpPr>
        <p:spPr>
          <a:xfrm>
            <a:off x="838200" y="255056"/>
            <a:ext cx="10515600" cy="727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/>
              <a:t>Cel według metody SMART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AC34D47-64DE-7B75-CDA9-E1ABB63E0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182378"/>
              </p:ext>
            </p:extLst>
          </p:nvPr>
        </p:nvGraphicFramePr>
        <p:xfrm>
          <a:off x="254000" y="1032933"/>
          <a:ext cx="11684000" cy="5537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2000">
                  <a:extLst>
                    <a:ext uri="{9D8B030D-6E8A-4147-A177-3AD203B41FA5}">
                      <a16:colId xmlns:a16="http://schemas.microsoft.com/office/drawing/2014/main" val="4015987166"/>
                    </a:ext>
                  </a:extLst>
                </a:gridCol>
                <a:gridCol w="5842000">
                  <a:extLst>
                    <a:ext uri="{9D8B030D-6E8A-4147-A177-3AD203B41FA5}">
                      <a16:colId xmlns:a16="http://schemas.microsoft.com/office/drawing/2014/main" val="910403537"/>
                    </a:ext>
                  </a:extLst>
                </a:gridCol>
              </a:tblGrid>
              <a:tr h="321608">
                <a:tc>
                  <a:txBody>
                    <a:bodyPr/>
                    <a:lstStyle/>
                    <a:p>
                      <a:endParaRPr lang="pl-PL" sz="2000" dirty="0">
                        <a:latin typeface="Josefin Sans" pitchFamily="2" charset="-18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0F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Josefin Sans" pitchFamily="2" charset="-18"/>
                        </a:rPr>
                        <a:t>PRZYKŁAD</a:t>
                      </a:r>
                    </a:p>
                  </a:txBody>
                  <a:tcPr>
                    <a:lnL w="12700" cap="flat" cmpd="sng" algn="ctr">
                      <a:solidFill>
                        <a:srgbClr val="BF0F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0F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0F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0F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F0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500808"/>
                  </a:ext>
                </a:extLst>
              </a:tr>
              <a:tr h="8040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1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specyficzny</a:t>
                      </a: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 (</a:t>
                      </a:r>
                      <a:r>
                        <a:rPr lang="pl-PL" sz="2200" i="1" dirty="0" err="1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specific</a:t>
                      </a: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) – sprecyzowany </a:t>
                      </a:r>
                      <a:b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</a:b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i konkretny,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EC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5D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200" dirty="0">
                          <a:solidFill>
                            <a:srgbClr val="4C5D73"/>
                          </a:solidFill>
                          <a:latin typeface="Josefin Sans" pitchFamily="2" charset="-18"/>
                        </a:rPr>
                        <a:t>W tym roku szkolnym zdobędę ocenę bardzo dobrą z historii.</a:t>
                      </a:r>
                    </a:p>
                  </a:txBody>
                  <a:tcPr marL="144000" marR="108000" anchor="ctr">
                    <a:lnL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0F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3214134"/>
                  </a:ext>
                </a:extLst>
              </a:tr>
              <a:tr h="8040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1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mierzalny</a:t>
                      </a: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 (</a:t>
                      </a:r>
                      <a:r>
                        <a:rPr lang="pl-PL" sz="2200" i="1" dirty="0" err="1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measurable</a:t>
                      </a: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) – tak, byśmy byli </a:t>
                      </a:r>
                      <a:b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</a:b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w stanie ocenić nasze postępy,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EC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EC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5D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200" dirty="0">
                          <a:solidFill>
                            <a:srgbClr val="4C5D73"/>
                          </a:solidFill>
                          <a:latin typeface="Josefin Sans" pitchFamily="2" charset="-18"/>
                        </a:rPr>
                        <a:t>W każdy piątek lub sobotę zrobię powtórkę z lekcji w danym tygodniu, poproszę mamę lub brata o „przepytanie” mnie.</a:t>
                      </a:r>
                    </a:p>
                  </a:txBody>
                  <a:tcPr marL="144000" marR="108000" anchor="ctr">
                    <a:lnL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8546331"/>
                  </a:ext>
                </a:extLst>
              </a:tr>
              <a:tr h="8040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1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osiągalny</a:t>
                      </a: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 (</a:t>
                      </a:r>
                      <a:r>
                        <a:rPr lang="pl-PL" sz="2200" i="1" dirty="0" err="1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achievable</a:t>
                      </a: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) – możliwy do zrealizowania przez nas,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EC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EC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5D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200" dirty="0">
                          <a:solidFill>
                            <a:srgbClr val="4C5D73"/>
                          </a:solidFill>
                          <a:latin typeface="Josefin Sans" pitchFamily="2" charset="-18"/>
                        </a:rPr>
                        <a:t>Jeśli zaliczę sprawdziany na oceny bardzo dobre mam duże szanse na taką ocenę na koniec roku.</a:t>
                      </a:r>
                    </a:p>
                  </a:txBody>
                  <a:tcPr marL="144000" marR="108000" anchor="ctr">
                    <a:lnL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590446"/>
                  </a:ext>
                </a:extLst>
              </a:tr>
              <a:tr h="10452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1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adekwatny</a:t>
                      </a: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 (</a:t>
                      </a:r>
                      <a:r>
                        <a:rPr lang="pl-PL" sz="2200" i="1" dirty="0" err="1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relevant</a:t>
                      </a: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) – powinien być „nasz”, dopasowany do naszych możliwości,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EC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EC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5D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200" dirty="0">
                          <a:solidFill>
                            <a:srgbClr val="4C5D73"/>
                          </a:solidFill>
                          <a:latin typeface="Josefin Sans" pitchFamily="2" charset="-18"/>
                        </a:rPr>
                        <a:t>Uczenie się historii jest dla mnie bardzo ciekawe i przychodzi mi łatwo.</a:t>
                      </a:r>
                    </a:p>
                  </a:txBody>
                  <a:tcPr marL="144000" marR="108000" anchor="ctr">
                    <a:lnL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729396"/>
                  </a:ext>
                </a:extLst>
              </a:tr>
              <a:tr h="10452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1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określony w czasie </a:t>
                      </a: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(</a:t>
                      </a:r>
                      <a:r>
                        <a:rPr lang="pl-PL" sz="2200" i="1" dirty="0" err="1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time-bound</a:t>
                      </a: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) – jego realizacja powinna być umieszczona </a:t>
                      </a:r>
                      <a:b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</a:br>
                      <a:r>
                        <a:rPr lang="pl-PL" sz="2200" dirty="0">
                          <a:solidFill>
                            <a:srgbClr val="F1ECE9"/>
                          </a:solidFill>
                          <a:latin typeface="Josefin Sans" pitchFamily="2" charset="-18"/>
                        </a:rPr>
                        <a:t>w konkretnych ramach czasowych,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EC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5D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200" dirty="0">
                          <a:solidFill>
                            <a:srgbClr val="4C5D73"/>
                          </a:solidFill>
                          <a:latin typeface="Josefin Sans" pitchFamily="2" charset="-18"/>
                        </a:rPr>
                        <a:t>Zdobędę bardzo dobre oceny cząstkowe </a:t>
                      </a:r>
                      <a:br>
                        <a:rPr lang="pl-PL" sz="2200" dirty="0">
                          <a:solidFill>
                            <a:srgbClr val="4C5D73"/>
                          </a:solidFill>
                          <a:latin typeface="Josefin Sans" pitchFamily="2" charset="-18"/>
                        </a:rPr>
                      </a:br>
                      <a:r>
                        <a:rPr lang="pl-PL" sz="2200" dirty="0">
                          <a:solidFill>
                            <a:srgbClr val="4C5D73"/>
                          </a:solidFill>
                          <a:latin typeface="Josefin Sans" pitchFamily="2" charset="-18"/>
                        </a:rPr>
                        <a:t>i na koniec roku otrzymam ocenę bardzo dobrą.</a:t>
                      </a:r>
                    </a:p>
                  </a:txBody>
                  <a:tcPr marL="144000" marR="108000" anchor="ctr">
                    <a:lnL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5D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598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716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7536B05-092A-AC66-25B8-C949FC050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14939" y="2581580"/>
            <a:ext cx="14026114" cy="1161441"/>
          </a:xfrm>
        </p:spPr>
        <p:txBody>
          <a:bodyPr/>
          <a:lstStyle/>
          <a:p>
            <a:r>
              <a:rPr lang="pl-PL" dirty="0"/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166851630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00C3CDC7-6128-4966-8614-6BCFA9945517}" vid="{B0ED7264-8FE1-4B93-8373-93FC3589506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Szablon_2</Template>
  <TotalTime>6479</TotalTime>
  <Words>394</Words>
  <Application>Microsoft Office PowerPoint</Application>
  <PresentationFormat>Panoramiczny</PresentationFormat>
  <Paragraphs>43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Century Gothic</vt:lpstr>
      <vt:lpstr>Josefin Sans</vt:lpstr>
      <vt:lpstr>Arial</vt:lpstr>
      <vt:lpstr>Motyw pakietu Office</vt:lpstr>
      <vt:lpstr>Kamil Stoch</vt:lpstr>
      <vt:lpstr>Prezentacja programu PowerPoint</vt:lpstr>
      <vt:lpstr>Kamil Stoch</vt:lpstr>
      <vt:lpstr>Sukcesy</vt:lpstr>
      <vt:lpstr>Prezentacja programu PowerPoint</vt:lpstr>
      <vt:lpstr>Grupa I</vt:lpstr>
      <vt:lpstr>Prezentacja programu PowerPoint</vt:lpstr>
      <vt:lpstr>Prezentacja programu PowerPoint</vt:lpstr>
      <vt:lpstr>Dziękuję za uwagę!</vt:lpstr>
      <vt:lpstr>Źródła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Kazimierz Górski – Trener wszechczasów</dc:title>
  <dc:creator>Patryk Adler</dc:creator>
  <cp:lastModifiedBy>Bartek Kempe</cp:lastModifiedBy>
  <cp:revision>40</cp:revision>
  <dcterms:created xsi:type="dcterms:W3CDTF">2023-05-18T06:55:32Z</dcterms:created>
  <dcterms:modified xsi:type="dcterms:W3CDTF">2023-12-08T18:02:09Z</dcterms:modified>
</cp:coreProperties>
</file>