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8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Josefin Sans" pitchFamily="2" charset="-18"/>
      <p:regular r:id="rId20"/>
      <p:bold r:id="rId21"/>
      <p:italic r:id="rId22"/>
      <p:boldItalic r:id="rId2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73"/>
    <a:srgbClr val="F1ECE9"/>
    <a:srgbClr val="BF0F0F"/>
    <a:srgbClr val="F2B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2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460"/>
            <a:ext cx="1872827" cy="712202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5" y="5514252"/>
            <a:ext cx="2462412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00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19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6" r:id="rId7"/>
    <p:sldLayoutId id="2147483661" r:id="rId8"/>
    <p:sldLayoutId id="2147483667" r:id="rId9"/>
    <p:sldLayoutId id="2147483657" r:id="rId10"/>
    <p:sldLayoutId id="2147483662" r:id="rId11"/>
    <p:sldLayoutId id="2147483663" r:id="rId12"/>
    <p:sldLayoutId id="2147483658" r:id="rId13"/>
    <p:sldLayoutId id="2147483659" r:id="rId14"/>
    <p:sldLayoutId id="2147483664" r:id="rId15"/>
    <p:sldLayoutId id="2147483660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MuIMqhT8D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2D8CE-EBDC-258C-0AB1-89D8AF4BD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693" y="2474261"/>
            <a:ext cx="9842615" cy="1909479"/>
          </a:xfrm>
        </p:spPr>
        <p:txBody>
          <a:bodyPr/>
          <a:lstStyle/>
          <a:p>
            <a:r>
              <a:rPr lang="pl-PL" dirty="0"/>
              <a:t>Naładuj baterie! </a:t>
            </a:r>
            <a:br>
              <a:rPr lang="pl-PL" dirty="0"/>
            </a:br>
            <a:r>
              <a:rPr lang="pl-PL" dirty="0"/>
              <a:t>— czyli coś dla ciała</a:t>
            </a:r>
          </a:p>
        </p:txBody>
      </p:sp>
    </p:spTree>
    <p:extLst>
      <p:ext uri="{BB962C8B-B14F-4D97-AF65-F5344CB8AC3E}">
        <p14:creationId xmlns:p14="http://schemas.microsoft.com/office/powerpoint/2010/main" val="119326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D98C4A7-D354-866E-2AF7-EB71E5101B68}"/>
              </a:ext>
            </a:extLst>
          </p:cNvPr>
          <p:cNvSpPr txBox="1"/>
          <p:nvPr/>
        </p:nvSpPr>
        <p:spPr>
          <a:xfrm>
            <a:off x="393700" y="1022893"/>
            <a:ext cx="11404600" cy="4812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Sen to </a:t>
            </a:r>
            <a:r>
              <a:rPr lang="en-US" sz="3200" b="1" i="1" kern="100" dirty="0" err="1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Twoja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SUPERMOC!</a:t>
            </a:r>
            <a:endParaRPr lang="pl-PL" sz="3200" kern="100" dirty="0">
              <a:solidFill>
                <a:srgbClr val="F1ECE9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4.	U osób, które śpią za mało spada aktywność komórek odpornościowych, co przyczynia się do ryzyka zachorowania na: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a.	gruźlicę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b.	alergię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c.	raka (jelita grubego, prostaty, piersi)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d.	nie ma wpływu na zachorowalność</a:t>
            </a:r>
          </a:p>
        </p:txBody>
      </p:sp>
      <p:pic>
        <p:nvPicPr>
          <p:cNvPr id="6" name="Obraz 5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FFC1FF4F-BA1E-874C-C706-523DB37F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4630">
            <a:off x="9134338" y="3506129"/>
            <a:ext cx="5327924" cy="5061210"/>
          </a:xfrm>
          <a:prstGeom prst="rect">
            <a:avLst/>
          </a:prstGeom>
          <a:effectLst>
            <a:innerShdw blurRad="254000" dist="1270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0807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D98C4A7-D354-866E-2AF7-EB71E5101B68}"/>
              </a:ext>
            </a:extLst>
          </p:cNvPr>
          <p:cNvSpPr txBox="1"/>
          <p:nvPr/>
        </p:nvSpPr>
        <p:spPr>
          <a:xfrm>
            <a:off x="1049867" y="1465166"/>
            <a:ext cx="9956800" cy="375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Sen to </a:t>
            </a:r>
            <a:r>
              <a:rPr lang="en-US" sz="3200" b="1" i="1" kern="100" dirty="0" err="1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Twoja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SUPERMOC!</a:t>
            </a:r>
            <a:endParaRPr lang="pl-PL" sz="3200" kern="100" dirty="0">
              <a:solidFill>
                <a:srgbClr val="F1ECE9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5.	Na zasypianie i jakość snu negatywnie wpływa: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a.	alkohol, kofeina, niebieskie światło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b.	tylko kofeina, 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c.	tylko niebieskie światło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d.	kofeina, niebieskie światło</a:t>
            </a:r>
          </a:p>
        </p:txBody>
      </p:sp>
      <p:pic>
        <p:nvPicPr>
          <p:cNvPr id="6" name="Obraz 5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FFC1FF4F-BA1E-874C-C706-523DB37F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0788">
            <a:off x="8164906" y="3954862"/>
            <a:ext cx="5327924" cy="5061210"/>
          </a:xfrm>
          <a:prstGeom prst="rect">
            <a:avLst/>
          </a:prstGeom>
          <a:effectLst>
            <a:innerShdw blurRad="254000" dist="1270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8748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D98C4A7-D354-866E-2AF7-EB71E5101B68}"/>
              </a:ext>
            </a:extLst>
          </p:cNvPr>
          <p:cNvSpPr txBox="1"/>
          <p:nvPr/>
        </p:nvSpPr>
        <p:spPr>
          <a:xfrm>
            <a:off x="524934" y="1286362"/>
            <a:ext cx="11142133" cy="428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Sen to </a:t>
            </a:r>
            <a:r>
              <a:rPr lang="en-US" sz="3200" b="1" i="1" kern="100" dirty="0" err="1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Twoja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SUPERMOC!</a:t>
            </a:r>
            <a:endParaRPr lang="pl-PL" sz="3200" kern="100" dirty="0">
              <a:solidFill>
                <a:srgbClr val="F1ECE9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6.	Na zasypianie i jakość snu pozytywnie wpływa: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a.	wywietrzenie pokoju (obniżenie temperatury)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b.	regularność w zasypianiu i budzeniu się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c.	zrezygnowanie z patrzenia w ekranu co najmniej 		60 minut przed snem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d.	wszystkie pozostałe odpowiedzi są prawidłowe</a:t>
            </a:r>
          </a:p>
        </p:txBody>
      </p:sp>
      <p:pic>
        <p:nvPicPr>
          <p:cNvPr id="6" name="Obraz 5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FFC1FF4F-BA1E-874C-C706-523DB37F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648">
            <a:off x="9206303" y="-2474333"/>
            <a:ext cx="5327924" cy="5061210"/>
          </a:xfrm>
          <a:prstGeom prst="rect">
            <a:avLst/>
          </a:prstGeom>
          <a:effectLst>
            <a:innerShdw blurRad="254000" dist="1270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6967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1CB5AD1-0157-DD77-7C8B-15241E059848}"/>
              </a:ext>
            </a:extLst>
          </p:cNvPr>
          <p:cNvSpPr txBox="1">
            <a:spLocks/>
          </p:cNvSpPr>
          <p:nvPr/>
        </p:nvSpPr>
        <p:spPr>
          <a:xfrm>
            <a:off x="1798190" y="2766218"/>
            <a:ext cx="859561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5400" b="1" dirty="0"/>
              <a:t>Zostań </a:t>
            </a:r>
            <a:r>
              <a:rPr lang="pl-PL" sz="5400" b="1" dirty="0" err="1"/>
              <a:t>Superbohaterem</a:t>
            </a:r>
            <a:r>
              <a:rPr lang="pl-PL" sz="5400" b="1" dirty="0"/>
              <a:t> dla siebie samego!</a:t>
            </a:r>
          </a:p>
        </p:txBody>
      </p:sp>
      <p:pic>
        <p:nvPicPr>
          <p:cNvPr id="11" name="Obraz 10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2BB8B6B7-9BC8-D622-4D3C-32B6EBEF8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825">
            <a:off x="7168525" y="-4176271"/>
            <a:ext cx="7308305" cy="6942454"/>
          </a:xfrm>
          <a:prstGeom prst="rect">
            <a:avLst/>
          </a:prstGeom>
          <a:effectLst>
            <a:outerShdw blurRad="2667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8F71DE3-0B93-E547-DD35-E2BA9C920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1557" flipH="1">
            <a:off x="460789" y="3781659"/>
            <a:ext cx="3282517" cy="2926447"/>
          </a:xfrm>
          <a:prstGeom prst="rect">
            <a:avLst/>
          </a:prstGeom>
          <a:effectLst>
            <a:outerShdw blurRad="254000" dist="38100" sx="104000" sy="104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86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F050D-3C63-C38B-E119-EB70CDDE0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44886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E783C07-B209-CFFD-B6D6-1FB226686243}"/>
              </a:ext>
            </a:extLst>
          </p:cNvPr>
          <p:cNvSpPr txBox="1"/>
          <p:nvPr/>
        </p:nvSpPr>
        <p:spPr>
          <a:xfrm>
            <a:off x="182552" y="1876482"/>
            <a:ext cx="1200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1ECE9"/>
                </a:solidFill>
                <a:effectLst/>
                <a:latin typeface="Josefin Sans" pitchFamily="2" charset="0"/>
                <a:ea typeface="Calibri" panose="020F0502020204030204" pitchFamily="34" charset="0"/>
              </a:rPr>
              <a:t>Stopień samodzielnej odpowiedzialności za siebie</a:t>
            </a:r>
            <a:endParaRPr lang="pl-PL" sz="4400" dirty="0">
              <a:solidFill>
                <a:srgbClr val="F1ECE9"/>
              </a:solidFill>
              <a:latin typeface="Josefin Sans" pitchFamily="2" charset="0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B0391D86-7424-C7DD-7FA5-667E7425674E}"/>
              </a:ext>
            </a:extLst>
          </p:cNvPr>
          <p:cNvCxnSpPr>
            <a:cxnSpLocks/>
          </p:cNvCxnSpPr>
          <p:nvPr/>
        </p:nvCxnSpPr>
        <p:spPr>
          <a:xfrm>
            <a:off x="444000" y="3719944"/>
            <a:ext cx="11304000" cy="0"/>
          </a:xfrm>
          <a:prstGeom prst="line">
            <a:avLst/>
          </a:prstGeom>
          <a:ln w="76200">
            <a:gradFill>
              <a:gsLst>
                <a:gs pos="0">
                  <a:srgbClr val="F1ECE9"/>
                </a:gs>
                <a:gs pos="100000">
                  <a:srgbClr val="F2B84B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id="{9455749E-583F-7ED9-5559-4C083F1C46C5}"/>
              </a:ext>
            </a:extLst>
          </p:cNvPr>
          <p:cNvSpPr/>
          <p:nvPr/>
        </p:nvSpPr>
        <p:spPr>
          <a:xfrm>
            <a:off x="230244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AD74799F-F6E5-5796-DEE4-E9BCAAAA95D9}"/>
              </a:ext>
            </a:extLst>
          </p:cNvPr>
          <p:cNvSpPr/>
          <p:nvPr/>
        </p:nvSpPr>
        <p:spPr>
          <a:xfrm>
            <a:off x="11540836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62790E1-8887-31D7-1A9E-0A73B3C5EE73}"/>
              </a:ext>
            </a:extLst>
          </p:cNvPr>
          <p:cNvSpPr/>
          <p:nvPr/>
        </p:nvSpPr>
        <p:spPr>
          <a:xfrm>
            <a:off x="5257172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59A33AA3-A301-4C3C-E404-E0BCEB9844C6}"/>
              </a:ext>
            </a:extLst>
          </p:cNvPr>
          <p:cNvSpPr/>
          <p:nvPr/>
        </p:nvSpPr>
        <p:spPr>
          <a:xfrm>
            <a:off x="2743708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56569DB-98C4-FBF5-D310-B899C9F5C586}"/>
              </a:ext>
            </a:extLst>
          </p:cNvPr>
          <p:cNvSpPr/>
          <p:nvPr/>
        </p:nvSpPr>
        <p:spPr>
          <a:xfrm>
            <a:off x="7770636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A2A94743-3AFE-6FCE-416E-114D90ACC580}"/>
              </a:ext>
            </a:extLst>
          </p:cNvPr>
          <p:cNvSpPr/>
          <p:nvPr/>
        </p:nvSpPr>
        <p:spPr>
          <a:xfrm>
            <a:off x="1486976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BC2D5001-915F-E34F-D8FB-4F5B4B6EA9E4}"/>
              </a:ext>
            </a:extLst>
          </p:cNvPr>
          <p:cNvSpPr/>
          <p:nvPr/>
        </p:nvSpPr>
        <p:spPr>
          <a:xfrm>
            <a:off x="4000440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E78A48C-934E-5FF1-82D7-3E095B812B76}"/>
              </a:ext>
            </a:extLst>
          </p:cNvPr>
          <p:cNvSpPr/>
          <p:nvPr/>
        </p:nvSpPr>
        <p:spPr>
          <a:xfrm>
            <a:off x="6513904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7CEBFEDE-63B5-51D4-C39E-BB1247AB17BC}"/>
              </a:ext>
            </a:extLst>
          </p:cNvPr>
          <p:cNvSpPr/>
          <p:nvPr/>
        </p:nvSpPr>
        <p:spPr>
          <a:xfrm>
            <a:off x="9027368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E6C9E154-111C-3C21-AA58-522320F59E79}"/>
              </a:ext>
            </a:extLst>
          </p:cNvPr>
          <p:cNvSpPr/>
          <p:nvPr/>
        </p:nvSpPr>
        <p:spPr>
          <a:xfrm>
            <a:off x="10284100" y="3510145"/>
            <a:ext cx="427512" cy="427512"/>
          </a:xfrm>
          <a:prstGeom prst="ellipse">
            <a:avLst/>
          </a:prstGeom>
          <a:solidFill>
            <a:srgbClr val="F2B84B"/>
          </a:solidFill>
          <a:ln>
            <a:solidFill>
              <a:srgbClr val="F1EC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A03DD3F-E5F6-DD63-C50D-FE62DD79B0C6}"/>
              </a:ext>
            </a:extLst>
          </p:cNvPr>
          <p:cNvSpPr txBox="1"/>
          <p:nvPr/>
        </p:nvSpPr>
        <p:spPr>
          <a:xfrm>
            <a:off x="188353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D3EC0A0-7595-128E-5164-05F72FB26A4B}"/>
              </a:ext>
            </a:extLst>
          </p:cNvPr>
          <p:cNvSpPr txBox="1"/>
          <p:nvPr/>
        </p:nvSpPr>
        <p:spPr>
          <a:xfrm>
            <a:off x="1445085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00684C-C764-A87E-9859-3BB2D3579B49}"/>
              </a:ext>
            </a:extLst>
          </p:cNvPr>
          <p:cNvSpPr txBox="1"/>
          <p:nvPr/>
        </p:nvSpPr>
        <p:spPr>
          <a:xfrm>
            <a:off x="2701817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3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761DCC6-E52D-43B6-43A6-49488223E002}"/>
              </a:ext>
            </a:extLst>
          </p:cNvPr>
          <p:cNvSpPr txBox="1"/>
          <p:nvPr/>
        </p:nvSpPr>
        <p:spPr>
          <a:xfrm>
            <a:off x="3958549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4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53C440A-D4BA-C2D2-DE48-DE99F69279DB}"/>
              </a:ext>
            </a:extLst>
          </p:cNvPr>
          <p:cNvSpPr txBox="1"/>
          <p:nvPr/>
        </p:nvSpPr>
        <p:spPr>
          <a:xfrm>
            <a:off x="5215281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5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F14D9F9-60A1-D1DB-D6C8-F24CDE0E3BF7}"/>
              </a:ext>
            </a:extLst>
          </p:cNvPr>
          <p:cNvSpPr txBox="1"/>
          <p:nvPr/>
        </p:nvSpPr>
        <p:spPr>
          <a:xfrm>
            <a:off x="6472013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6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6079F3F-10FF-A592-5F19-0C71BA2C07ED}"/>
              </a:ext>
            </a:extLst>
          </p:cNvPr>
          <p:cNvSpPr txBox="1"/>
          <p:nvPr/>
        </p:nvSpPr>
        <p:spPr>
          <a:xfrm>
            <a:off x="7728745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7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D950EBD-2E37-7696-1E63-202BD8F43DBF}"/>
              </a:ext>
            </a:extLst>
          </p:cNvPr>
          <p:cNvSpPr txBox="1"/>
          <p:nvPr/>
        </p:nvSpPr>
        <p:spPr>
          <a:xfrm>
            <a:off x="8985477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8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0D83F42-8370-6DC3-9E6A-5087E1F5AA86}"/>
              </a:ext>
            </a:extLst>
          </p:cNvPr>
          <p:cNvSpPr txBox="1"/>
          <p:nvPr/>
        </p:nvSpPr>
        <p:spPr>
          <a:xfrm>
            <a:off x="10242209" y="2830768"/>
            <a:ext cx="51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9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B0F9F49-9318-CEDF-1AFF-16EC03860A63}"/>
              </a:ext>
            </a:extLst>
          </p:cNvPr>
          <p:cNvSpPr txBox="1"/>
          <p:nvPr/>
        </p:nvSpPr>
        <p:spPr>
          <a:xfrm>
            <a:off x="11450955" y="2830767"/>
            <a:ext cx="59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1ECE9"/>
                </a:solidFill>
              </a:rPr>
              <a:t>10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87E839D-EE6F-7F76-826B-B1FA6DD6F5A7}"/>
              </a:ext>
            </a:extLst>
          </p:cNvPr>
          <p:cNvSpPr txBox="1"/>
          <p:nvPr/>
        </p:nvSpPr>
        <p:spPr>
          <a:xfrm>
            <a:off x="188352" y="4159169"/>
            <a:ext cx="298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1ECE9"/>
                </a:solidFill>
              </a:rPr>
              <a:t>Całkowita </a:t>
            </a:r>
            <a:br>
              <a:rPr lang="pl-PL" b="1" dirty="0">
                <a:solidFill>
                  <a:srgbClr val="F1ECE9"/>
                </a:solidFill>
              </a:rPr>
            </a:br>
            <a:r>
              <a:rPr lang="pl-PL" b="1" dirty="0">
                <a:solidFill>
                  <a:srgbClr val="F1ECE9"/>
                </a:solidFill>
              </a:rPr>
              <a:t>zależność</a:t>
            </a:r>
          </a:p>
          <a:p>
            <a:r>
              <a:rPr lang="pl-PL" b="1" i="1" dirty="0">
                <a:solidFill>
                  <a:srgbClr val="F1ECE9"/>
                </a:solidFill>
              </a:rPr>
              <a:t>Brak odpowiedzialności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DD35BC8-AB4B-1C25-9727-65A9961F73D7}"/>
              </a:ext>
            </a:extLst>
          </p:cNvPr>
          <p:cNvSpPr txBox="1"/>
          <p:nvPr/>
        </p:nvSpPr>
        <p:spPr>
          <a:xfrm>
            <a:off x="9793184" y="4204854"/>
            <a:ext cx="221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F1ECE9"/>
                </a:solidFill>
              </a:rPr>
              <a:t>Całkowita odpowiedzialność</a:t>
            </a:r>
          </a:p>
          <a:p>
            <a:pPr algn="r"/>
            <a:r>
              <a:rPr lang="pl-PL" b="1" i="1" dirty="0">
                <a:solidFill>
                  <a:srgbClr val="F1ECE9"/>
                </a:solidFill>
              </a:rPr>
              <a:t>Brak zależności</a:t>
            </a:r>
          </a:p>
        </p:txBody>
      </p:sp>
      <p:pic>
        <p:nvPicPr>
          <p:cNvPr id="32" name="Obraz 31" descr="Obraz zawierający Grafika, czerwony, Karmin, kreatywność&#10;&#10;Opis wygenerowany automatycznie">
            <a:extLst>
              <a:ext uri="{FF2B5EF4-FFF2-40B4-BE49-F238E27FC236}">
                <a16:creationId xmlns:a16="http://schemas.microsoft.com/office/drawing/2014/main" id="{ABD0466C-F857-4734-E387-F49240B4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4851">
            <a:off x="-1312054" y="4867495"/>
            <a:ext cx="5164647" cy="5789669"/>
          </a:xfrm>
          <a:prstGeom prst="rect">
            <a:avLst/>
          </a:prstGeom>
          <a:effectLst>
            <a:outerShdw blurRad="127000" dist="635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3" name="Obraz 32" descr="Obraz zawierający Grafika, czerwony, Karmin, kreatywność&#10;&#10;Opis wygenerowany automatycznie">
            <a:extLst>
              <a:ext uri="{FF2B5EF4-FFF2-40B4-BE49-F238E27FC236}">
                <a16:creationId xmlns:a16="http://schemas.microsoft.com/office/drawing/2014/main" id="{9C018119-131F-25CF-0197-F68C949C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68631" y="-3039423"/>
            <a:ext cx="5164647" cy="5789669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20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6E65F5E-6468-B23C-FBEE-3B48AAAF6404}"/>
              </a:ext>
            </a:extLst>
          </p:cNvPr>
          <p:cNvSpPr txBox="1"/>
          <p:nvPr/>
        </p:nvSpPr>
        <p:spPr>
          <a:xfrm>
            <a:off x="431800" y="524933"/>
            <a:ext cx="105494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l-PL" sz="44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Natury nie da się oszukać, ale znając jej prawa, można mieć w niej sprzymierzeńca!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FE79DB-DB54-DA4D-0F65-E0E77DDEC1DE}"/>
              </a:ext>
            </a:extLst>
          </p:cNvPr>
          <p:cNvSpPr txBox="1"/>
          <p:nvPr/>
        </p:nvSpPr>
        <p:spPr>
          <a:xfrm>
            <a:off x="431800" y="3224373"/>
            <a:ext cx="6485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Przejęcie odpowiedzialności za swoje życie wymaga od każdego z nas refleksji dotyczącej dbania o nasz rozwój fizyczny i zapewnienie naszemu organizmowi optymalnych warunków, m.in. odżywiania, snu, higieny.</a:t>
            </a:r>
            <a:endParaRPr lang="pl-PL" sz="2800" dirty="0">
              <a:solidFill>
                <a:srgbClr val="4C5D73"/>
              </a:solidFill>
              <a:latin typeface="Josefin Sans" pitchFamily="2" charset="-18"/>
            </a:endParaRPr>
          </a:p>
        </p:txBody>
      </p:sp>
      <p:pic>
        <p:nvPicPr>
          <p:cNvPr id="9" name="Obraz 8" descr="Obraz zawierający rysowanie, clipart, kreskówka, ilustracja&#10;&#10;Opis wygenerowany automatycznie">
            <a:extLst>
              <a:ext uri="{FF2B5EF4-FFF2-40B4-BE49-F238E27FC236}">
                <a16:creationId xmlns:a16="http://schemas.microsoft.com/office/drawing/2014/main" id="{B72B9051-FE94-68C6-F967-37C21312D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67" y="2149267"/>
            <a:ext cx="4885266" cy="449921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872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D2DB72B-42D3-7E80-52D1-33B3EEEBDF38}"/>
              </a:ext>
            </a:extLst>
          </p:cNvPr>
          <p:cNvSpPr txBox="1"/>
          <p:nvPr/>
        </p:nvSpPr>
        <p:spPr>
          <a:xfrm>
            <a:off x="397933" y="381003"/>
            <a:ext cx="65616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5400" b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Obejrzyjmy film </a:t>
            </a:r>
            <a:br>
              <a:rPr lang="pl-PL" sz="5400" b="1" kern="100" dirty="0">
                <a:solidFill>
                  <a:srgbClr val="F1ECE9"/>
                </a:solidFill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400" b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 pewnej </a:t>
            </a:r>
            <a:r>
              <a:rPr lang="pl-PL" sz="5400" b="1" kern="100" dirty="0" err="1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supermocy</a:t>
            </a:r>
            <a:endParaRPr lang="pl-PL" sz="5400" kern="100" dirty="0">
              <a:solidFill>
                <a:srgbClr val="F1ECE9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az 11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4B1FF363-7C67-3EC8-3B68-D4967452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1480">
            <a:off x="5499926" y="-382381"/>
            <a:ext cx="9949197" cy="9451144"/>
          </a:xfrm>
          <a:prstGeom prst="rect">
            <a:avLst/>
          </a:prstGeom>
          <a:effectLst>
            <a:innerShdw blurRad="254000" dist="190500" dir="2700000">
              <a:prstClr val="black">
                <a:alpha val="50000"/>
              </a:prstClr>
            </a:innerShdw>
          </a:effectLst>
        </p:spPr>
      </p:pic>
      <p:sp>
        <p:nvSpPr>
          <p:cNvPr id="4" name="Prostokąt: zaokrąglone rogi 3">
            <a:hlinkClick r:id="rId3"/>
            <a:extLst>
              <a:ext uri="{FF2B5EF4-FFF2-40B4-BE49-F238E27FC236}">
                <a16:creationId xmlns:a16="http://schemas.microsoft.com/office/drawing/2014/main" id="{17097A2F-7057-0002-F622-19A34FF65E08}"/>
              </a:ext>
            </a:extLst>
          </p:cNvPr>
          <p:cNvSpPr/>
          <p:nvPr/>
        </p:nvSpPr>
        <p:spPr>
          <a:xfrm>
            <a:off x="397933" y="5601047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4997202-0556-1E27-63DB-7AB9A22D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834" y="785663"/>
            <a:ext cx="6260359" cy="5581268"/>
          </a:xfrm>
          <a:prstGeom prst="rect">
            <a:avLst/>
          </a:prstGeom>
          <a:effectLst>
            <a:outerShdw blurRad="254000" dist="38100" sx="104000" sy="104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4391B83-5312-143D-1CF8-92FE35AE2CDA}"/>
              </a:ext>
            </a:extLst>
          </p:cNvPr>
          <p:cNvSpPr txBox="1"/>
          <p:nvPr/>
        </p:nvSpPr>
        <p:spPr>
          <a:xfrm>
            <a:off x="397933" y="2966326"/>
            <a:ext cx="3709723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pl-PL" sz="20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Postarajcie się zapamiętać </a:t>
            </a:r>
            <a:br>
              <a:rPr lang="pl-PL" sz="20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(możecie notować tezy wystąpienia prelegenta) – za chwilę zobaczymy, która grupa zapamiętała najwięcej.</a:t>
            </a:r>
          </a:p>
        </p:txBody>
      </p:sp>
    </p:spTree>
    <p:extLst>
      <p:ext uri="{BB962C8B-B14F-4D97-AF65-F5344CB8AC3E}">
        <p14:creationId xmlns:p14="http://schemas.microsoft.com/office/powerpoint/2010/main" val="183994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Grafika, czerwony, Karmin, kreatywność&#10;&#10;Opis wygenerowany automatycznie">
            <a:extLst>
              <a:ext uri="{FF2B5EF4-FFF2-40B4-BE49-F238E27FC236}">
                <a16:creationId xmlns:a16="http://schemas.microsoft.com/office/drawing/2014/main" id="{55015EDE-077F-1C6E-BE1C-EB134B0C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7513">
            <a:off x="9200996" y="-3646668"/>
            <a:ext cx="5982007" cy="6705945"/>
          </a:xfrm>
          <a:prstGeom prst="rect">
            <a:avLst/>
          </a:prstGeom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3208A2F-2393-ED42-B45D-42C260A61D54}"/>
              </a:ext>
            </a:extLst>
          </p:cNvPr>
          <p:cNvSpPr txBox="1"/>
          <p:nvPr/>
        </p:nvSpPr>
        <p:spPr>
          <a:xfrm>
            <a:off x="474133" y="551289"/>
            <a:ext cx="109728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l-PL" sz="28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Co jeszcze pomaga w zasypianiu?</a:t>
            </a:r>
            <a:endParaRPr lang="pl-PL" sz="2800" kern="100" dirty="0">
              <a:solidFill>
                <a:srgbClr val="4C5D73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pl-PL" sz="24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Ograniczenie niebieskiego światła co najmniej 60 minut przed snem!</a:t>
            </a:r>
          </a:p>
          <a:p>
            <a:pPr algn="just">
              <a:spcBef>
                <a:spcPts val="1800"/>
              </a:spcBef>
            </a:pPr>
            <a:r>
              <a:rPr lang="pl-PL" sz="2800" b="1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Zatem zamiast patrzeć w ekran, możesz:</a:t>
            </a:r>
            <a:endParaRPr lang="pl-PL" sz="2800" kern="100" dirty="0">
              <a:solidFill>
                <a:srgbClr val="4C5D73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pl-PL" sz="24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poczytać przy łagodnym, ciepłym świetle (lampka),</a:t>
            </a:r>
          </a:p>
          <a:p>
            <a:pPr algn="just">
              <a:spcBef>
                <a:spcPts val="1800"/>
              </a:spcBef>
            </a:pPr>
            <a:r>
              <a:rPr lang="pl-PL" sz="24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pobawić się z psem,</a:t>
            </a:r>
          </a:p>
          <a:p>
            <a:pPr algn="just">
              <a:spcBef>
                <a:spcPts val="1800"/>
              </a:spcBef>
            </a:pPr>
            <a:r>
              <a:rPr lang="pl-PL" sz="24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porozmawiać z rodziną,</a:t>
            </a:r>
          </a:p>
          <a:p>
            <a:pPr algn="just">
              <a:spcBef>
                <a:spcPts val="1800"/>
              </a:spcBef>
            </a:pPr>
            <a:r>
              <a:rPr lang="pl-PL" sz="24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wykapać się,</a:t>
            </a:r>
          </a:p>
          <a:p>
            <a:pPr algn="just">
              <a:spcBef>
                <a:spcPts val="1800"/>
              </a:spcBef>
            </a:pPr>
            <a:r>
              <a:rPr lang="pl-PL" sz="2400" kern="100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- posłuchać muzyki (ale z urządzenia, które nie wymaga patrzenia w ekran).</a:t>
            </a:r>
          </a:p>
          <a:p>
            <a:pPr algn="just">
              <a:spcBef>
                <a:spcPts val="1800"/>
              </a:spcBef>
            </a:pPr>
            <a:endParaRPr lang="pl-PL" sz="2400" kern="100" dirty="0">
              <a:solidFill>
                <a:srgbClr val="4C5D73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Jeśli chcesz zobaczyć więcej: Sen — Twoja </a:t>
            </a:r>
            <a:r>
              <a:rPr lang="pl-PL" sz="2400" b="1" dirty="0" err="1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supermoc</a:t>
            </a:r>
            <a:r>
              <a:rPr lang="pl-PL" sz="2400" b="1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2400" b="1" dirty="0" err="1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pl-PL" sz="2400" b="1" dirty="0">
                <a:solidFill>
                  <a:srgbClr val="4C5D73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sz="2400" dirty="0">
              <a:solidFill>
                <a:srgbClr val="4C5D73"/>
              </a:solidFill>
              <a:latin typeface="Josefin Sans" pitchFamily="2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6D060A7-EF16-BF12-867A-F25524EB9DEE}"/>
              </a:ext>
            </a:extLst>
          </p:cNvPr>
          <p:cNvSpPr txBox="1"/>
          <p:nvPr/>
        </p:nvSpPr>
        <p:spPr>
          <a:xfrm>
            <a:off x="8227213" y="1947333"/>
            <a:ext cx="2483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rgbClr val="BF0F0F"/>
                </a:solidFill>
                <a:latin typeface="Josefin Sans" pitchFamily="2" charset="-18"/>
              </a:rPr>
              <a:t>😴</a:t>
            </a:r>
          </a:p>
        </p:txBody>
      </p:sp>
    </p:spTree>
    <p:extLst>
      <p:ext uri="{BB962C8B-B14F-4D97-AF65-F5344CB8AC3E}">
        <p14:creationId xmlns:p14="http://schemas.microsoft.com/office/powerpoint/2010/main" val="30753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5BC6D4E-C452-F1D7-DA61-730252A70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59">
            <a:off x="6849677" y="4021394"/>
            <a:ext cx="3980500" cy="2024956"/>
          </a:xfrm>
          <a:prstGeom prst="rect">
            <a:avLst/>
          </a:prstGeom>
          <a:effectLst>
            <a:outerShdw blurRad="6223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31CB5AD1-0157-DD77-7C8B-15241E059848}"/>
              </a:ext>
            </a:extLst>
          </p:cNvPr>
          <p:cNvSpPr txBox="1">
            <a:spLocks/>
          </p:cNvSpPr>
          <p:nvPr/>
        </p:nvSpPr>
        <p:spPr>
          <a:xfrm>
            <a:off x="7080177" y="4753639"/>
            <a:ext cx="36719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b="1" dirty="0"/>
              <a:t>Zagrajmy</a:t>
            </a:r>
          </a:p>
        </p:txBody>
      </p:sp>
      <p:pic>
        <p:nvPicPr>
          <p:cNvPr id="9" name="Obraz 8" descr="Obraz zawierający typografia, Czcionka, Grafika, wzór&#10;&#10;Opis wygenerowany automatycznie">
            <a:extLst>
              <a:ext uri="{FF2B5EF4-FFF2-40B4-BE49-F238E27FC236}">
                <a16:creationId xmlns:a16="http://schemas.microsoft.com/office/drawing/2014/main" id="{CD997278-AD08-9EDE-0D2E-3FDB8663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1" y="454768"/>
            <a:ext cx="5107253" cy="5107253"/>
          </a:xfrm>
          <a:prstGeom prst="rect">
            <a:avLst/>
          </a:prstGeom>
        </p:spPr>
      </p:pic>
      <p:pic>
        <p:nvPicPr>
          <p:cNvPr id="11" name="Obraz 10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2BB8B6B7-9BC8-D622-4D3C-32B6EBEF8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651">
            <a:off x="6584327" y="-3451034"/>
            <a:ext cx="7308305" cy="6942454"/>
          </a:xfrm>
          <a:prstGeom prst="rect">
            <a:avLst/>
          </a:prstGeom>
          <a:effectLst>
            <a:outerShdw blurRad="2667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0172A68-AAFA-5C97-4091-0DCFC6E928BE}"/>
              </a:ext>
            </a:extLst>
          </p:cNvPr>
          <p:cNvSpPr txBox="1"/>
          <p:nvPr/>
        </p:nvSpPr>
        <p:spPr>
          <a:xfrm>
            <a:off x="-482484" y="5709870"/>
            <a:ext cx="7358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0" i="0" dirty="0">
                <a:solidFill>
                  <a:srgbClr val="4C5D73"/>
                </a:solidFill>
                <a:effectLst/>
                <a:latin typeface="Josefin Sans" pitchFamily="2" charset="-18"/>
              </a:rPr>
              <a:t>https://learningapps.org/watch?v=p5j5kekuk23</a:t>
            </a:r>
            <a:endParaRPr lang="pl-PL" dirty="0">
              <a:solidFill>
                <a:srgbClr val="4C5D73"/>
              </a:solidFill>
              <a:latin typeface="Josefin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492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D98C4A7-D354-866E-2AF7-EB71E5101B68}"/>
              </a:ext>
            </a:extLst>
          </p:cNvPr>
          <p:cNvSpPr txBox="1"/>
          <p:nvPr/>
        </p:nvSpPr>
        <p:spPr>
          <a:xfrm>
            <a:off x="1312333" y="1549832"/>
            <a:ext cx="9567334" cy="375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Sen to </a:t>
            </a:r>
            <a:r>
              <a:rPr lang="en-US" sz="3200" b="1" i="1" kern="100" dirty="0" err="1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Twoja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SUPERMOC!</a:t>
            </a:r>
            <a:endParaRPr lang="pl-PL" sz="3200" kern="100" dirty="0">
              <a:solidFill>
                <a:srgbClr val="F1ECE9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Niedobór snu ma negatywny wpływ na płodność: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tylko kobiety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mężczyzny i kobiety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tylko mężczyzny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nie ma żadnego wpływu</a:t>
            </a:r>
          </a:p>
        </p:txBody>
      </p:sp>
      <p:pic>
        <p:nvPicPr>
          <p:cNvPr id="6" name="Obraz 5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FFC1FF4F-BA1E-874C-C706-523DB37F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0788">
            <a:off x="7631505" y="3768595"/>
            <a:ext cx="5327924" cy="5061210"/>
          </a:xfrm>
          <a:prstGeom prst="rect">
            <a:avLst/>
          </a:prstGeom>
          <a:effectLst>
            <a:innerShdw blurRad="254000" dist="1270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07114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D98C4A7-D354-866E-2AF7-EB71E5101B68}"/>
              </a:ext>
            </a:extLst>
          </p:cNvPr>
          <p:cNvSpPr txBox="1"/>
          <p:nvPr/>
        </p:nvSpPr>
        <p:spPr>
          <a:xfrm>
            <a:off x="474133" y="1549832"/>
            <a:ext cx="10871200" cy="375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Sen to </a:t>
            </a:r>
            <a:r>
              <a:rPr lang="en-US" sz="3200" b="1" i="1" kern="100" dirty="0" err="1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Twoja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SUPERMOC!</a:t>
            </a:r>
            <a:endParaRPr lang="pl-PL" sz="3200" kern="100" dirty="0">
              <a:solidFill>
                <a:srgbClr val="F1ECE9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2.	Mózg pozbawiony odpowiedniej ilości snu: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a.	tworzy 40% mniej wspomnień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b.	tworzy 10% mniej wspomnień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c.	tworzy 70% mniej wspomnień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d.	tworzy tyle samo wspomnień, co wyspany mózg</a:t>
            </a:r>
          </a:p>
        </p:txBody>
      </p:sp>
      <p:pic>
        <p:nvPicPr>
          <p:cNvPr id="6" name="Obraz 5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FFC1FF4F-BA1E-874C-C706-523DB37F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684">
            <a:off x="9629636" y="-1468233"/>
            <a:ext cx="5327924" cy="5061210"/>
          </a:xfrm>
          <a:prstGeom prst="rect">
            <a:avLst/>
          </a:prstGeom>
          <a:effectLst>
            <a:innerShdw blurRad="254000" dist="1270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6513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D98C4A7-D354-866E-2AF7-EB71E5101B68}"/>
              </a:ext>
            </a:extLst>
          </p:cNvPr>
          <p:cNvSpPr txBox="1"/>
          <p:nvPr/>
        </p:nvSpPr>
        <p:spPr>
          <a:xfrm>
            <a:off x="368301" y="1022893"/>
            <a:ext cx="11455399" cy="4812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Sen to </a:t>
            </a:r>
            <a:r>
              <a:rPr lang="en-US" sz="3200" b="1" i="1" kern="100" dirty="0" err="1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Twoja</a:t>
            </a:r>
            <a:r>
              <a:rPr lang="en-US" sz="3200" b="1" i="1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 SUPERMOC!</a:t>
            </a:r>
            <a:endParaRPr lang="pl-PL" sz="3200" kern="100" dirty="0">
              <a:solidFill>
                <a:srgbClr val="F1ECE9"/>
              </a:solidFill>
              <a:effectLst/>
              <a:latin typeface="Josefin Sans" pitchFamily="2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3.	Zmiana czasu (skrócenie snu o 1 godzinę) powoduje </a:t>
            </a:r>
            <a:b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w populacji: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a</a:t>
            </a: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	wzrost wypadków samochodowych i samobójstw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b.	wzrost zawałów serca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c</a:t>
            </a: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	wzrost samobójstw</a:t>
            </a: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pl-PL" sz="3200" kern="100" dirty="0">
                <a:solidFill>
                  <a:srgbClr val="F1ECE9"/>
                </a:solidFill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d</a:t>
            </a: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.	wzrost zawałów serca, wypadków samochodowych </a:t>
            </a:r>
            <a:b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		i samobójstw</a:t>
            </a:r>
          </a:p>
        </p:txBody>
      </p:sp>
      <p:pic>
        <p:nvPicPr>
          <p:cNvPr id="6" name="Obraz 5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FFC1FF4F-BA1E-874C-C706-523DB37F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6216">
            <a:off x="6564703" y="5461930"/>
            <a:ext cx="5327924" cy="5061210"/>
          </a:xfrm>
          <a:prstGeom prst="rect">
            <a:avLst/>
          </a:prstGeom>
          <a:effectLst>
            <a:innerShdw blurRad="254000" dist="1270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47652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F55CFDB-36C4-445F-8265-76D783D00A38}" vid="{FDAB894F-A147-4B4F-87F2-766C547E93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Szablon_1</Template>
  <TotalTime>1303</TotalTime>
  <Words>526</Words>
  <Application>Microsoft Office PowerPoint</Application>
  <PresentationFormat>Panoramiczny</PresentationFormat>
  <Paragraphs>72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Century Gothic</vt:lpstr>
      <vt:lpstr>Arial</vt:lpstr>
      <vt:lpstr>Josefin Sans</vt:lpstr>
      <vt:lpstr>Motyw pakietu Office</vt:lpstr>
      <vt:lpstr>Naładuj baterie!  — czyli coś dla ciała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RWS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Bartłomiej Kempe</dc:creator>
  <cp:lastModifiedBy>Bartek Kempe</cp:lastModifiedBy>
  <cp:revision>20</cp:revision>
  <dcterms:created xsi:type="dcterms:W3CDTF">2023-06-30T19:16:10Z</dcterms:created>
  <dcterms:modified xsi:type="dcterms:W3CDTF">2023-12-08T17:58:15Z</dcterms:modified>
</cp:coreProperties>
</file>