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6" r:id="rId3"/>
    <p:sldId id="278" r:id="rId4"/>
    <p:sldId id="279" r:id="rId5"/>
    <p:sldId id="280" r:id="rId6"/>
    <p:sldId id="281" r:id="rId7"/>
    <p:sldId id="283" r:id="rId8"/>
    <p:sldId id="268" r:id="rId9"/>
  </p:sldIdLst>
  <p:sldSz cx="12192000" cy="6858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Josefin Sans" pitchFamily="2" charset="-18"/>
      <p:regular r:id="rId14"/>
      <p:bold r:id="rId15"/>
      <p:italic r:id="rId16"/>
      <p:boldItalic r:id="rId17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D73"/>
    <a:srgbClr val="F1ECE9"/>
    <a:srgbClr val="F2B84B"/>
    <a:srgbClr val="BF0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02" d="100"/>
          <a:sy n="102" d="100"/>
        </p:scale>
        <p:origin x="24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651" y="964639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C2093E-7192-235C-C682-58F97B48A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5223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C8EB239-DC05-98A1-1C0A-6414A078A4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2752" y="5481460"/>
            <a:ext cx="1872827" cy="712202"/>
          </a:xfrm>
          <a:prstGeom prst="rect">
            <a:avLst/>
          </a:prstGeom>
        </p:spPr>
      </p:pic>
      <p:pic>
        <p:nvPicPr>
          <p:cNvPr id="10" name="Obraz 9" descr="Obraz zawierający logo&#10;&#10;Opis wygenerowany automatycznie">
            <a:extLst>
              <a:ext uri="{FF2B5EF4-FFF2-40B4-BE49-F238E27FC236}">
                <a16:creationId xmlns:a16="http://schemas.microsoft.com/office/drawing/2014/main" id="{DF23FA03-A493-79C0-514D-8748E7B8BB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255" y="5481069"/>
            <a:ext cx="1461322" cy="71298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7D92E46-D81E-D878-2CC7-CA55F3E1E08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8225" y="5514252"/>
            <a:ext cx="2462412" cy="64661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EFFC36-A2DF-81F8-7D38-661F9045A1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610307">
            <a:off x="-746456" y="-982480"/>
            <a:ext cx="3102638" cy="294732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7933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311242">
            <a:off x="2887356" y="5701327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64469">
            <a:off x="6586928" y="-4019643"/>
            <a:ext cx="5488363" cy="5213618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433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3113" y="846465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7864" y="84646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3113" y="2800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21E0E53-DB79-068B-0077-49FFEA0FF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250994">
            <a:off x="11787260" y="3321273"/>
            <a:ext cx="5327924" cy="506121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C4A91EB-111D-8979-BCDE-726A37ABDF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719375">
            <a:off x="-3631342" y="-304145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2518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863792">
            <a:off x="-1955881" y="3354647"/>
            <a:ext cx="5035265" cy="5644630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1ECE9"/>
                </a:solidFill>
                <a:effectLst/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1pPr>
            <a:lvl2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2pPr>
            <a:lvl3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3pPr>
            <a:lvl4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4pPr>
            <a:lvl5pPr>
              <a:defRPr>
                <a:solidFill>
                  <a:srgbClr val="F1ECE9"/>
                </a:solidFill>
                <a:effectLst/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9827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9" cy="5278037"/>
          </a:xfrm>
          <a:prstGeom prst="rect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926854">
            <a:off x="-2315558" y="5044394"/>
            <a:ext cx="5488363" cy="5213618"/>
          </a:xfrm>
          <a:prstGeom prst="rect">
            <a:avLst/>
          </a:prstGeom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353511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Obraz z podpisem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4C6789-D361-DBAA-82B4-227F747E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1B3A127D-0C40-461E-2DB6-8AE86611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2C4F27-4D35-2760-A6B2-0F46A5B9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9FF2312-4276-4845-9888-1738309B3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30349">
            <a:off x="9837874" y="-3025851"/>
            <a:ext cx="4708248" cy="5278037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872B2149-C67D-5381-23AB-DB70B16C050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-2315558" y="5044394"/>
            <a:ext cx="5488363" cy="5213617"/>
          </a:xfrm>
          <a:prstGeom prst="rect">
            <a:avLst/>
          </a:prstGeom>
          <a:effectLst>
            <a:outerShdw blurRad="444500" dist="38100" sx="102000" sy="1020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5834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161842">
            <a:off x="9743689" y="-1835038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E5A8FF3C-C5C9-8D58-421F-C8B2C6EB72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389008">
            <a:off x="-3167352" y="4933362"/>
            <a:ext cx="5488363" cy="5213617"/>
          </a:xfrm>
          <a:prstGeom prst="rect">
            <a:avLst/>
          </a:prstGeom>
          <a:effectLst>
            <a:outerShdw blurRad="444500" dist="38100" dir="18900000" sx="102000" sy="102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CA4B89BA-60B0-2673-295C-A2B544A96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0736" y="2002631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17199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Nagłówek sekcj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5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4C5D73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12568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F8B49AF1-DEDA-BB5A-D088-47E17AB8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365005">
            <a:off x="10575926" y="4250269"/>
            <a:ext cx="3689796" cy="4136332"/>
          </a:xfrm>
          <a:prstGeom prst="rect">
            <a:avLst/>
          </a:prstGeom>
          <a:effectLst>
            <a:outerShdw blurRad="444500" dist="38100" dir="13500000" sx="102000" sy="102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56DD60D-A2D4-6D4E-C39F-3F36E1A578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25812"/>
            <a:ext cx="9144000" cy="1006377"/>
          </a:xfrm>
        </p:spPr>
        <p:txBody>
          <a:bodyPr anchor="b"/>
          <a:lstStyle>
            <a:lvl1pPr algn="ctr"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810C86C4-E4ED-294C-D343-E040E4A3839B}"/>
              </a:ext>
            </a:extLst>
          </p:cNvPr>
          <p:cNvGrpSpPr/>
          <p:nvPr userDrawn="1"/>
        </p:nvGrpSpPr>
        <p:grpSpPr>
          <a:xfrm>
            <a:off x="2671724" y="5481069"/>
            <a:ext cx="6841853" cy="712984"/>
            <a:chOff x="1520650" y="5464140"/>
            <a:chExt cx="8629107" cy="899232"/>
          </a:xfrm>
        </p:grpSpPr>
        <p:pic>
          <p:nvPicPr>
            <p:cNvPr id="5" name="Obraz 4">
              <a:extLst>
                <a:ext uri="{FF2B5EF4-FFF2-40B4-BE49-F238E27FC236}">
                  <a16:creationId xmlns:a16="http://schemas.microsoft.com/office/drawing/2014/main" id="{FC8EB239-DC05-98A1-1C0A-6414A078A4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20650" y="5464633"/>
              <a:ext cx="2364648" cy="898246"/>
            </a:xfrm>
            <a:prstGeom prst="rect">
              <a:avLst/>
            </a:prstGeom>
          </p:spPr>
        </p:pic>
        <p:pic>
          <p:nvPicPr>
            <p:cNvPr id="10" name="Obraz 9" descr="Obraz zawierający logo&#10;&#10;Opis wygenerowany automatycznie">
              <a:extLst>
                <a:ext uri="{FF2B5EF4-FFF2-40B4-BE49-F238E27FC236}">
                  <a16:creationId xmlns:a16="http://schemas.microsoft.com/office/drawing/2014/main" id="{DF23FA03-A493-79C0-514D-8748E7B8B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6703" y="5464140"/>
              <a:ext cx="1843054" cy="899232"/>
            </a:xfrm>
            <a:prstGeom prst="rect">
              <a:avLst/>
            </a:prstGeom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87D92E46-D81E-D878-2CC7-CA55F3E1E0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3173" y="5505991"/>
              <a:ext cx="3105655" cy="815530"/>
            </a:xfrm>
            <a:prstGeom prst="rect">
              <a:avLst/>
            </a:prstGeom>
          </p:spPr>
        </p:pic>
      </p:grpSp>
      <p:pic>
        <p:nvPicPr>
          <p:cNvPr id="4" name="Obraz 3" descr="Obraz zawierający czerwony, Grafika, zrzut ekranu, Karmin&#10;&#10;Opis wygenerowany automatycznie">
            <a:extLst>
              <a:ext uri="{FF2B5EF4-FFF2-40B4-BE49-F238E27FC236}">
                <a16:creationId xmlns:a16="http://schemas.microsoft.com/office/drawing/2014/main" id="{FA1E0809-C684-1DB2-4232-3F60602840C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91227">
            <a:off x="-2950473" y="-2530606"/>
            <a:ext cx="5327924" cy="5061210"/>
          </a:xfrm>
          <a:prstGeom prst="rect">
            <a:avLst/>
          </a:prstGeom>
          <a:effectLst>
            <a:outerShdw blurRad="1905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76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716B90E-F3C4-79EA-4B65-F831FA179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60462" y="3050408"/>
            <a:ext cx="5035266" cy="56446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ED7A16C-8638-4773-4CAE-E33A36DD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B8FCB2-208C-7B44-173A-B9CEBE4F5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821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239251C-B42B-7BD6-5229-E36E76911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402090">
            <a:off x="-2503356" y="-78799"/>
            <a:ext cx="5579726" cy="6254980"/>
          </a:xfrm>
          <a:prstGeom prst="rect">
            <a:avLst/>
          </a:prstGeom>
          <a:effectLst>
            <a:outerShdw blurRad="444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166700-6DDD-C794-4DBC-6B942423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2" y="1709738"/>
            <a:ext cx="7830527" cy="2852737"/>
          </a:xfrm>
        </p:spPr>
        <p:txBody>
          <a:bodyPr anchor="b"/>
          <a:lstStyle>
            <a:lvl1pPr>
              <a:defRPr sz="6000" b="1">
                <a:solidFill>
                  <a:srgbClr val="F1ECE9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735E85A-FEC0-045D-66A7-6C2D87AC6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2762" y="4589463"/>
            <a:ext cx="947468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1ECE9"/>
                </a:solidFill>
                <a:latin typeface="Josefin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344481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F6D59E7C-FEC4-DD84-31E3-64DF05E88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5416863">
            <a:off x="-2422067" y="3636603"/>
            <a:ext cx="3905402" cy="4378031"/>
          </a:xfrm>
          <a:prstGeom prst="rect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6EC068-C70F-2484-5F0F-15079A9F5B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547539">
            <a:off x="9331658" y="-2552022"/>
            <a:ext cx="4650783" cy="521361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EC67B4D3-9744-67ED-5ECD-25E1FB436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772607-89E1-9EFC-9109-F96805160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3CF4D59-B7A9-E148-4DC2-CF4497270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4C5D73"/>
                </a:solidFill>
                <a:latin typeface="Josefin Sans" pitchFamily="2" charset="0"/>
              </a:defRPr>
            </a:lvl1pPr>
            <a:lvl2pPr>
              <a:defRPr>
                <a:solidFill>
                  <a:srgbClr val="4C5D73"/>
                </a:solidFill>
                <a:latin typeface="Josefin Sans" pitchFamily="2" charset="0"/>
              </a:defRPr>
            </a:lvl2pPr>
            <a:lvl3pPr>
              <a:defRPr>
                <a:solidFill>
                  <a:srgbClr val="4C5D73"/>
                </a:solidFill>
                <a:latin typeface="Josefin Sans" pitchFamily="2" charset="0"/>
              </a:defRPr>
            </a:lvl3pPr>
            <a:lvl4pPr>
              <a:defRPr>
                <a:solidFill>
                  <a:srgbClr val="4C5D73"/>
                </a:solidFill>
                <a:latin typeface="Josefin Sans" pitchFamily="2" charset="0"/>
              </a:defRPr>
            </a:lvl4pPr>
            <a:lvl5pPr>
              <a:defRPr>
                <a:solidFill>
                  <a:srgbClr val="4C5D73"/>
                </a:solidFill>
                <a:latin typeface="Josefin Sans" pitchFamily="2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85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510A31-168F-3202-2E76-D4003E89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4C5D73"/>
                </a:solidFill>
                <a:latin typeface="Josefin Sans" pitchFamily="2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F76391-B344-9298-7D05-5BF4450D8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00000">
            <a:off x="-1671118" y="2834595"/>
            <a:ext cx="3342234" cy="37467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5348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8335802" y="-1167381"/>
            <a:ext cx="5488363" cy="5213618"/>
          </a:xfrm>
          <a:prstGeom prst="rect">
            <a:avLst/>
          </a:prstGeom>
          <a:effectLst>
            <a:outerShdw blurRad="444500" dist="38100" dir="8100000" sx="102000" sy="102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408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usty">
    <p:bg>
      <p:bgPr>
        <a:solidFill>
          <a:srgbClr val="4C5D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00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0297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Pusty"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5B74C42-BE2A-3863-1AD2-247985C77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4472480">
            <a:off x="9204025" y="-1489317"/>
            <a:ext cx="4718664" cy="448244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197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C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16DEBD4-BCDF-2632-365E-F5F96457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62EB767-98B5-0EDB-480C-01075314D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63146B-8DD1-DC20-579B-2A4AC95B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BF0F0F"/>
                </a:solidFill>
              </a:defRPr>
            </a:lvl1pPr>
          </a:lstStyle>
          <a:p>
            <a:fld id="{2CE1A35F-CBCB-4147-A54D-46F9BB6EA81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66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66" r:id="rId7"/>
    <p:sldLayoutId id="2147483661" r:id="rId8"/>
    <p:sldLayoutId id="2147483667" r:id="rId9"/>
    <p:sldLayoutId id="2147483657" r:id="rId10"/>
    <p:sldLayoutId id="2147483662" r:id="rId11"/>
    <p:sldLayoutId id="2147483663" r:id="rId12"/>
    <p:sldLayoutId id="2147483658" r:id="rId13"/>
    <p:sldLayoutId id="2147483659" r:id="rId14"/>
    <p:sldLayoutId id="2147483664" r:id="rId15"/>
    <p:sldLayoutId id="2147483660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C5D73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C5D73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DgW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F2D8CE-EBDC-258C-0AB1-89D8AF4BD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346" y="1583475"/>
            <a:ext cx="11017308" cy="2387600"/>
          </a:xfrm>
        </p:spPr>
        <p:txBody>
          <a:bodyPr/>
          <a:lstStyle/>
          <a:p>
            <a:r>
              <a:rPr lang="pl-PL" dirty="0"/>
              <a:t>Rywalizacja czy współpraca?</a:t>
            </a:r>
          </a:p>
        </p:txBody>
      </p:sp>
    </p:spTree>
    <p:extLst>
      <p:ext uri="{BB962C8B-B14F-4D97-AF65-F5344CB8AC3E}">
        <p14:creationId xmlns:p14="http://schemas.microsoft.com/office/powerpoint/2010/main" val="1193262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upa 45">
            <a:extLst>
              <a:ext uri="{FF2B5EF4-FFF2-40B4-BE49-F238E27FC236}">
                <a16:creationId xmlns:a16="http://schemas.microsoft.com/office/drawing/2014/main" id="{22AB3D99-2373-4065-7997-2E5C691330C8}"/>
              </a:ext>
            </a:extLst>
          </p:cNvPr>
          <p:cNvGrpSpPr/>
          <p:nvPr/>
        </p:nvGrpSpPr>
        <p:grpSpPr>
          <a:xfrm>
            <a:off x="3986400" y="2416522"/>
            <a:ext cx="3980500" cy="2024956"/>
            <a:chOff x="3987945" y="2416522"/>
            <a:chExt cx="3980500" cy="2024956"/>
          </a:xfrm>
        </p:grpSpPr>
        <p:pic>
          <p:nvPicPr>
            <p:cNvPr id="29" name="Obraz 28">
              <a:extLst>
                <a:ext uri="{FF2B5EF4-FFF2-40B4-BE49-F238E27FC236}">
                  <a16:creationId xmlns:a16="http://schemas.microsoft.com/office/drawing/2014/main" id="{5687BCE2-3C16-3013-B4BF-B9C8BA1587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62559">
              <a:off x="3987945" y="2416522"/>
              <a:ext cx="3980500" cy="2024956"/>
            </a:xfrm>
            <a:prstGeom prst="rect">
              <a:avLst/>
            </a:prstGeom>
            <a:effectLst>
              <a:outerShdw blurRad="622300" sx="105000" sy="105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" name="Tytuł 1">
              <a:extLst>
                <a:ext uri="{FF2B5EF4-FFF2-40B4-BE49-F238E27FC236}">
                  <a16:creationId xmlns:a16="http://schemas.microsoft.com/office/drawing/2014/main" id="{612DA2C1-0050-4653-D119-7DC34ED104F8}"/>
                </a:ext>
              </a:extLst>
            </p:cNvPr>
            <p:cNvSpPr txBox="1">
              <a:spLocks/>
            </p:cNvSpPr>
            <p:nvPr/>
          </p:nvSpPr>
          <p:spPr>
            <a:xfrm>
              <a:off x="4260050" y="2766218"/>
              <a:ext cx="3671900" cy="1325563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C5D73"/>
                  </a:solidFill>
                  <a:latin typeface="Josefin Sans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b="1" dirty="0"/>
                <a:t>Korzyści rywalizacji</a:t>
              </a:r>
            </a:p>
          </p:txBody>
        </p:sp>
      </p:grpSp>
      <p:pic>
        <p:nvPicPr>
          <p:cNvPr id="32" name="Obraz 31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862DEEED-2816-A849-7CA9-085749987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36" y="381436"/>
            <a:ext cx="3719219" cy="1656994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33" name="Tytuł 1">
            <a:extLst>
              <a:ext uri="{FF2B5EF4-FFF2-40B4-BE49-F238E27FC236}">
                <a16:creationId xmlns:a16="http://schemas.microsoft.com/office/drawing/2014/main" id="{4E7BECB6-624A-0803-6A9A-72637038818D}"/>
              </a:ext>
            </a:extLst>
          </p:cNvPr>
          <p:cNvSpPr txBox="1">
            <a:spLocks/>
          </p:cNvSpPr>
          <p:nvPr/>
        </p:nvSpPr>
        <p:spPr>
          <a:xfrm>
            <a:off x="4374125" y="570074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1ECE9"/>
                </a:solidFill>
              </a:rPr>
              <a:t>Pomaga osiągać cel</a:t>
            </a:r>
          </a:p>
        </p:txBody>
      </p:sp>
      <p:pic>
        <p:nvPicPr>
          <p:cNvPr id="34" name="Obraz 33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8BF312AC-83B2-2093-30E3-E99CEDE9D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344" y="1118971"/>
            <a:ext cx="3012581" cy="1342172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35" name="Tytuł 1">
            <a:extLst>
              <a:ext uri="{FF2B5EF4-FFF2-40B4-BE49-F238E27FC236}">
                <a16:creationId xmlns:a16="http://schemas.microsoft.com/office/drawing/2014/main" id="{7E06A324-031A-791B-8E43-B9777A9D6345}"/>
              </a:ext>
            </a:extLst>
          </p:cNvPr>
          <p:cNvSpPr txBox="1">
            <a:spLocks/>
          </p:cNvSpPr>
          <p:nvPr/>
        </p:nvSpPr>
        <p:spPr>
          <a:xfrm>
            <a:off x="8469730" y="1471938"/>
            <a:ext cx="3671900" cy="5990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1ECE9"/>
                </a:solidFill>
              </a:rPr>
              <a:t>Motywuje</a:t>
            </a:r>
          </a:p>
        </p:txBody>
      </p:sp>
      <p:pic>
        <p:nvPicPr>
          <p:cNvPr id="36" name="Obraz 35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705EDB5F-FA0F-795F-B8D8-634A9B42EB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20" y="3047668"/>
            <a:ext cx="3366230" cy="1791275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37" name="Tytuł 1">
            <a:extLst>
              <a:ext uri="{FF2B5EF4-FFF2-40B4-BE49-F238E27FC236}">
                <a16:creationId xmlns:a16="http://schemas.microsoft.com/office/drawing/2014/main" id="{70F936E7-5643-96C6-6402-53E40022B04C}"/>
              </a:ext>
            </a:extLst>
          </p:cNvPr>
          <p:cNvSpPr txBox="1">
            <a:spLocks/>
          </p:cNvSpPr>
          <p:nvPr/>
        </p:nvSpPr>
        <p:spPr>
          <a:xfrm>
            <a:off x="8424178" y="3397341"/>
            <a:ext cx="3671900" cy="10919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3600" b="1" dirty="0">
                <a:solidFill>
                  <a:srgbClr val="F1ECE9"/>
                </a:solidFill>
              </a:rPr>
              <a:t>Kształtuje charakter</a:t>
            </a:r>
          </a:p>
        </p:txBody>
      </p:sp>
      <p:pic>
        <p:nvPicPr>
          <p:cNvPr id="38" name="Obraz 37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4712E6D9-FD5A-017F-C104-103C33C52B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29" y="4919956"/>
            <a:ext cx="4020620" cy="1791275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39" name="Tytuł 1">
            <a:extLst>
              <a:ext uri="{FF2B5EF4-FFF2-40B4-BE49-F238E27FC236}">
                <a16:creationId xmlns:a16="http://schemas.microsoft.com/office/drawing/2014/main" id="{1B0388A1-F1E2-AED6-EC76-91E92E2B72C7}"/>
              </a:ext>
            </a:extLst>
          </p:cNvPr>
          <p:cNvSpPr txBox="1">
            <a:spLocks/>
          </p:cNvSpPr>
          <p:nvPr/>
        </p:nvSpPr>
        <p:spPr>
          <a:xfrm>
            <a:off x="7152689" y="5276787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>
                <a:solidFill>
                  <a:srgbClr val="F1ECE9"/>
                </a:solidFill>
              </a:rPr>
              <a:t>Pomaga odkrywać nasze słabe i silne strony</a:t>
            </a:r>
          </a:p>
        </p:txBody>
      </p:sp>
      <p:pic>
        <p:nvPicPr>
          <p:cNvPr id="40" name="Obraz 39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5866B381-DFC3-0CFF-0332-461551186C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0415">
            <a:off x="2472332" y="4898520"/>
            <a:ext cx="4020620" cy="1791275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41" name="Tytuł 1">
            <a:extLst>
              <a:ext uri="{FF2B5EF4-FFF2-40B4-BE49-F238E27FC236}">
                <a16:creationId xmlns:a16="http://schemas.microsoft.com/office/drawing/2014/main" id="{FDE1A66C-CDD9-33FD-4911-EC3A2C957A1C}"/>
              </a:ext>
            </a:extLst>
          </p:cNvPr>
          <p:cNvSpPr txBox="1">
            <a:spLocks/>
          </p:cNvSpPr>
          <p:nvPr/>
        </p:nvSpPr>
        <p:spPr>
          <a:xfrm>
            <a:off x="2919581" y="5168724"/>
            <a:ext cx="312612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400" b="1" dirty="0">
                <a:solidFill>
                  <a:srgbClr val="F1ECE9"/>
                </a:solidFill>
              </a:rPr>
              <a:t>Pomaga się rozwijać i odkrywać nowe uzdolnienia</a:t>
            </a:r>
          </a:p>
        </p:txBody>
      </p:sp>
      <p:pic>
        <p:nvPicPr>
          <p:cNvPr id="42" name="Obraz 41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9AEBF94C-2182-17D3-7848-3695D3C1F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8" y="3022134"/>
            <a:ext cx="3528426" cy="1791275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43" name="Tytuł 1">
            <a:extLst>
              <a:ext uri="{FF2B5EF4-FFF2-40B4-BE49-F238E27FC236}">
                <a16:creationId xmlns:a16="http://schemas.microsoft.com/office/drawing/2014/main" id="{DB37099B-A7A1-0369-3040-30BD7E0212AA}"/>
              </a:ext>
            </a:extLst>
          </p:cNvPr>
          <p:cNvSpPr txBox="1">
            <a:spLocks/>
          </p:cNvSpPr>
          <p:nvPr/>
        </p:nvSpPr>
        <p:spPr>
          <a:xfrm>
            <a:off x="323387" y="3205696"/>
            <a:ext cx="3181617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F1ECE9"/>
                </a:solidFill>
              </a:rPr>
              <a:t>Uczy kreatywności </a:t>
            </a:r>
            <a:br>
              <a:rPr lang="pl-PL" sz="2800" b="1" dirty="0">
                <a:solidFill>
                  <a:srgbClr val="F1ECE9"/>
                </a:solidFill>
              </a:rPr>
            </a:br>
            <a:r>
              <a:rPr lang="pl-PL" sz="2800" b="1" dirty="0">
                <a:solidFill>
                  <a:srgbClr val="F1ECE9"/>
                </a:solidFill>
              </a:rPr>
              <a:t>i pracowitości</a:t>
            </a:r>
          </a:p>
        </p:txBody>
      </p:sp>
      <p:pic>
        <p:nvPicPr>
          <p:cNvPr id="44" name="Obraz 43" descr="Obraz zawierający Grafika, czerwony&#10;&#10;Opis wygenerowany automatycznie">
            <a:extLst>
              <a:ext uri="{FF2B5EF4-FFF2-40B4-BE49-F238E27FC236}">
                <a16:creationId xmlns:a16="http://schemas.microsoft.com/office/drawing/2014/main" id="{E4D1DC2A-AD61-56E4-E6C0-BA9F5E3F4C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30552">
            <a:off x="187659" y="881517"/>
            <a:ext cx="4020620" cy="1791275"/>
          </a:xfrm>
          <a:prstGeom prst="rect">
            <a:avLst/>
          </a:prstGeom>
          <a:effectLst>
            <a:innerShdw blurRad="381000">
              <a:prstClr val="black">
                <a:alpha val="70000"/>
              </a:prstClr>
            </a:innerShdw>
          </a:effectLst>
        </p:spPr>
      </p:pic>
      <p:sp>
        <p:nvSpPr>
          <p:cNvPr id="45" name="Tytuł 1">
            <a:extLst>
              <a:ext uri="{FF2B5EF4-FFF2-40B4-BE49-F238E27FC236}">
                <a16:creationId xmlns:a16="http://schemas.microsoft.com/office/drawing/2014/main" id="{E7A85325-F055-6DD5-ABEC-F44EE355FDA1}"/>
              </a:ext>
            </a:extLst>
          </p:cNvPr>
          <p:cNvSpPr txBox="1">
            <a:spLocks/>
          </p:cNvSpPr>
          <p:nvPr/>
        </p:nvSpPr>
        <p:spPr>
          <a:xfrm>
            <a:off x="351373" y="1329932"/>
            <a:ext cx="3671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rgbClr val="F1ECE9"/>
                </a:solidFill>
              </a:rPr>
              <a:t>Uczy wytrwałości </a:t>
            </a:r>
            <a:br>
              <a:rPr lang="pl-PL" sz="2800" b="1" dirty="0">
                <a:solidFill>
                  <a:srgbClr val="F1ECE9"/>
                </a:solidFill>
              </a:rPr>
            </a:br>
            <a:r>
              <a:rPr lang="pl-PL" sz="2800" b="1" dirty="0">
                <a:solidFill>
                  <a:srgbClr val="F1ECE9"/>
                </a:solidFill>
              </a:rPr>
              <a:t>w dążeniu do celu</a:t>
            </a:r>
          </a:p>
        </p:txBody>
      </p:sp>
      <p:cxnSp>
        <p:nvCxnSpPr>
          <p:cNvPr id="48" name="Łącznik prosty ze strzałką 47">
            <a:extLst>
              <a:ext uri="{FF2B5EF4-FFF2-40B4-BE49-F238E27FC236}">
                <a16:creationId xmlns:a16="http://schemas.microsoft.com/office/drawing/2014/main" id="{71C85040-EA37-DE17-63FB-02B6AB776A88}"/>
              </a:ext>
            </a:extLst>
          </p:cNvPr>
          <p:cNvCxnSpPr>
            <a:cxnSpLocks/>
          </p:cNvCxnSpPr>
          <p:nvPr/>
        </p:nvCxnSpPr>
        <p:spPr>
          <a:xfrm flipH="1">
            <a:off x="3529122" y="3685658"/>
            <a:ext cx="659321" cy="109991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Łącznik prosty ze strzałką 51">
            <a:extLst>
              <a:ext uri="{FF2B5EF4-FFF2-40B4-BE49-F238E27FC236}">
                <a16:creationId xmlns:a16="http://schemas.microsoft.com/office/drawing/2014/main" id="{CAFDB469-06A5-3D90-3C53-5801DB34A978}"/>
              </a:ext>
            </a:extLst>
          </p:cNvPr>
          <p:cNvCxnSpPr>
            <a:cxnSpLocks/>
          </p:cNvCxnSpPr>
          <p:nvPr/>
        </p:nvCxnSpPr>
        <p:spPr>
          <a:xfrm flipH="1" flipV="1">
            <a:off x="3984199" y="2245337"/>
            <a:ext cx="603966" cy="570434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Łącznik prosty ze strzałką 53">
            <a:extLst>
              <a:ext uri="{FF2B5EF4-FFF2-40B4-BE49-F238E27FC236}">
                <a16:creationId xmlns:a16="http://schemas.microsoft.com/office/drawing/2014/main" id="{3D9FFC51-FA54-9023-E745-7862C8E7DD5C}"/>
              </a:ext>
            </a:extLst>
          </p:cNvPr>
          <p:cNvCxnSpPr>
            <a:cxnSpLocks/>
          </p:cNvCxnSpPr>
          <p:nvPr/>
        </p:nvCxnSpPr>
        <p:spPr>
          <a:xfrm flipH="1" flipV="1">
            <a:off x="6045702" y="1895637"/>
            <a:ext cx="2942" cy="562887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Łącznik prosty ze strzałką 55">
            <a:extLst>
              <a:ext uri="{FF2B5EF4-FFF2-40B4-BE49-F238E27FC236}">
                <a16:creationId xmlns:a16="http://schemas.microsoft.com/office/drawing/2014/main" id="{CBF10B3B-6126-8F81-8388-1D47F7EE9A99}"/>
              </a:ext>
            </a:extLst>
          </p:cNvPr>
          <p:cNvCxnSpPr>
            <a:cxnSpLocks/>
          </p:cNvCxnSpPr>
          <p:nvPr/>
        </p:nvCxnSpPr>
        <p:spPr>
          <a:xfrm flipV="1">
            <a:off x="7603555" y="2119443"/>
            <a:ext cx="1197545" cy="781076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Łącznik prosty ze strzałką 57">
            <a:extLst>
              <a:ext uri="{FF2B5EF4-FFF2-40B4-BE49-F238E27FC236}">
                <a16:creationId xmlns:a16="http://schemas.microsoft.com/office/drawing/2014/main" id="{F3388F19-B09F-44F9-7CFE-763FF3AC55F7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7507799" y="3943306"/>
            <a:ext cx="1020721" cy="1017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E8029D15-6CCC-7949-98D0-177606F62A2A}"/>
              </a:ext>
            </a:extLst>
          </p:cNvPr>
          <p:cNvCxnSpPr>
            <a:cxnSpLocks/>
          </p:cNvCxnSpPr>
          <p:nvPr/>
        </p:nvCxnSpPr>
        <p:spPr>
          <a:xfrm>
            <a:off x="7202129" y="4226506"/>
            <a:ext cx="401426" cy="871357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C3896D24-7338-8A75-D225-87DC3CF0D56E}"/>
              </a:ext>
            </a:extLst>
          </p:cNvPr>
          <p:cNvCxnSpPr>
            <a:cxnSpLocks/>
          </p:cNvCxnSpPr>
          <p:nvPr/>
        </p:nvCxnSpPr>
        <p:spPr>
          <a:xfrm flipH="1">
            <a:off x="5178738" y="4245063"/>
            <a:ext cx="62490" cy="674893"/>
          </a:xfrm>
          <a:prstGeom prst="straightConnector1">
            <a:avLst/>
          </a:prstGeom>
          <a:ln w="57150">
            <a:solidFill>
              <a:srgbClr val="F2B84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7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1B7681-2C31-A267-A3FF-8179BE9EF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Wady rywalizacji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0AF541-BAB8-EA08-4628-1964DE8CE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1054"/>
            <a:ext cx="5181599" cy="270283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Powoduje konflikty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Może przyczynić się do zniszczenia relacji międzyludzkich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Doprowadza do zakłóceń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Może spowodować problemy </a:t>
            </a:r>
            <a:br>
              <a:rPr lang="pl-PL" sz="2400" dirty="0"/>
            </a:br>
            <a:r>
              <a:rPr lang="pl-PL" sz="2400" dirty="0"/>
              <a:t>z komunikacją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4A3267-7BD9-2837-AD47-A8EE002DBB2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pl-PL" sz="2400" dirty="0"/>
              <a:t>Zamiast skupić się na wykonywaniu poszczególnych zadań, zajmujemy się próbą pogrążenia przeciwnika, a co za tym idzie, jesteśmy mniej efektywni i osiągamy gorsze wyniki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U wielu osób, które </a:t>
            </a:r>
            <a:r>
              <a:rPr lang="pl-PL" sz="2400" dirty="0" err="1"/>
              <a:t>przygrywaj,ą</a:t>
            </a:r>
            <a:r>
              <a:rPr lang="pl-PL" sz="2400" dirty="0"/>
              <a:t> zmniejsza motywację i chęci do dalszego działania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Zaniża naszą samoocenę</a:t>
            </a:r>
          </a:p>
          <a:p>
            <a:pPr>
              <a:lnSpc>
                <a:spcPct val="120000"/>
              </a:lnSpc>
            </a:pPr>
            <a:r>
              <a:rPr lang="pl-PL" sz="2400" dirty="0"/>
              <a:t>Może negatywnie wpłynąć na nasze zdrowie psychiczne</a:t>
            </a:r>
          </a:p>
          <a:p>
            <a:pPr>
              <a:lnSpc>
                <a:spcPct val="120000"/>
              </a:lnSpc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7215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obuwie, Taniec, osoba, kreskówka&#10;&#10;Opis wygenerowany automatycznie">
            <a:extLst>
              <a:ext uri="{FF2B5EF4-FFF2-40B4-BE49-F238E27FC236}">
                <a16:creationId xmlns:a16="http://schemas.microsoft.com/office/drawing/2014/main" id="{AD1A3BA0-5F14-CF27-C3E4-D714ECC88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509" y="670063"/>
            <a:ext cx="7271509" cy="5517873"/>
          </a:xfrm>
          <a:prstGeom prst="rect">
            <a:avLst/>
          </a:prstGeom>
          <a:effectLst>
            <a:outerShdw blurRad="3175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2F65E60-E297-CCB4-4AF6-F6CA83945863}"/>
              </a:ext>
            </a:extLst>
          </p:cNvPr>
          <p:cNvSpPr txBox="1">
            <a:spLocks/>
          </p:cNvSpPr>
          <p:nvPr/>
        </p:nvSpPr>
        <p:spPr>
          <a:xfrm>
            <a:off x="6545941" y="1456645"/>
            <a:ext cx="5457372" cy="4986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Pozytywnie wpływa na nasze działania, pomaga nam w sposób uczciwy, w zgodzie ze sobą</a:t>
            </a:r>
            <a:br>
              <a:rPr lang="pl-PL" sz="2000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</a:br>
            <a:r>
              <a:rPr lang="pl-PL" sz="2000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i innymi, osiągnąć wyznaczony cel. Motywuje nas i napędza.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W zdrowej rywalizacji nie działamy kosztem innych, nie utrudniamy sobie wzajemnie i nie dążymy do celu za wszelką cenę…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pl-PL" sz="2000" dirty="0">
                <a:solidFill>
                  <a:srgbClr val="F1ECE9"/>
                </a:solidFill>
                <a:effectLst/>
                <a:ea typeface="Calibri" panose="020F0502020204030204" pitchFamily="34" charset="0"/>
              </a:rPr>
              <a:t>Kiedy „zdrowo rywalizujemy”, umiemy odnosić nasze własne sukcesy, ale też mieć uznanie </a:t>
            </a:r>
            <a:br>
              <a:rPr lang="pl-PL" sz="2000" dirty="0">
                <a:solidFill>
                  <a:srgbClr val="F1ECE9"/>
                </a:solidFill>
                <a:effectLst/>
                <a:ea typeface="Calibri" panose="020F0502020204030204" pitchFamily="34" charset="0"/>
              </a:rPr>
            </a:br>
            <a:r>
              <a:rPr lang="pl-PL" sz="2000" dirty="0">
                <a:solidFill>
                  <a:srgbClr val="F1ECE9"/>
                </a:solidFill>
                <a:effectLst/>
                <a:ea typeface="Calibri" panose="020F0502020204030204" pitchFamily="34" charset="0"/>
              </a:rPr>
              <a:t>i szacunek do sukcesów innych osób. Jesteśmy przekonani, że nawet gdy „przegrywamy”, to nie przegrywamy, ponieważ zdobywamy cenną wiedzę i doświadczenie.</a:t>
            </a:r>
            <a:endParaRPr lang="pl-PL" dirty="0">
              <a:solidFill>
                <a:srgbClr val="F1ECE9"/>
              </a:solidFill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9ADE7ADA-7403-8B42-F926-90E6D55AF482}"/>
              </a:ext>
            </a:extLst>
          </p:cNvPr>
          <p:cNvSpPr txBox="1">
            <a:spLocks/>
          </p:cNvSpPr>
          <p:nvPr/>
        </p:nvSpPr>
        <p:spPr>
          <a:xfrm>
            <a:off x="6545941" y="599168"/>
            <a:ext cx="5457372" cy="8772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F1ECE9"/>
                </a:solidFill>
              </a:rPr>
              <a:t>Zdrowa rywalizacja</a:t>
            </a:r>
          </a:p>
        </p:txBody>
      </p:sp>
    </p:spTree>
    <p:extLst>
      <p:ext uri="{BB962C8B-B14F-4D97-AF65-F5344CB8AC3E}">
        <p14:creationId xmlns:p14="http://schemas.microsoft.com/office/powerpoint/2010/main" val="2676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 6">
            <a:extLst>
              <a:ext uri="{FF2B5EF4-FFF2-40B4-BE49-F238E27FC236}">
                <a16:creationId xmlns:a16="http://schemas.microsoft.com/office/drawing/2014/main" id="{B274B90B-4F4E-8DB6-EC4B-42D64F7ABDB3}"/>
              </a:ext>
            </a:extLst>
          </p:cNvPr>
          <p:cNvGrpSpPr/>
          <p:nvPr/>
        </p:nvGrpSpPr>
        <p:grpSpPr>
          <a:xfrm>
            <a:off x="2844800" y="442835"/>
            <a:ext cx="6502400" cy="971413"/>
            <a:chOff x="1407886" y="433169"/>
            <a:chExt cx="6502400" cy="971413"/>
          </a:xfrm>
        </p:grpSpPr>
        <p:pic>
          <p:nvPicPr>
            <p:cNvPr id="5" name="Obraz 4" descr="Obraz zawierający żółty&#10;&#10;Opis wygenerowany automatycznie">
              <a:extLst>
                <a:ext uri="{FF2B5EF4-FFF2-40B4-BE49-F238E27FC236}">
                  <a16:creationId xmlns:a16="http://schemas.microsoft.com/office/drawing/2014/main" id="{8C9D7841-DF1E-2C37-30D8-2234E9662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7886" y="433169"/>
              <a:ext cx="6502400" cy="971413"/>
            </a:xfrm>
            <a:prstGeom prst="rect">
              <a:avLst/>
            </a:prstGeom>
          </p:spPr>
        </p:pic>
        <p:sp>
          <p:nvSpPr>
            <p:cNvPr id="6" name="Tytuł 1">
              <a:extLst>
                <a:ext uri="{FF2B5EF4-FFF2-40B4-BE49-F238E27FC236}">
                  <a16:creationId xmlns:a16="http://schemas.microsoft.com/office/drawing/2014/main" id="{6D5BE28B-F758-1F1F-3CA0-7F4DA920F2AD}"/>
                </a:ext>
              </a:extLst>
            </p:cNvPr>
            <p:cNvSpPr txBox="1">
              <a:spLocks/>
            </p:cNvSpPr>
            <p:nvPr/>
          </p:nvSpPr>
          <p:spPr>
            <a:xfrm>
              <a:off x="2129974" y="591545"/>
              <a:ext cx="5461000" cy="810532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C5D73"/>
                  </a:solidFill>
                  <a:latin typeface="Josefin Sans" pitchFamily="2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pl-PL" b="1" dirty="0"/>
                <a:t>Zalety współpracy</a:t>
              </a:r>
            </a:p>
          </p:txBody>
        </p:sp>
      </p:grpSp>
      <p:pic>
        <p:nvPicPr>
          <p:cNvPr id="8" name="Obraz 7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D07D78AA-B20C-12CA-4F02-F923395A32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9" y="2920634"/>
            <a:ext cx="5664197" cy="982300"/>
          </a:xfrm>
          <a:prstGeom prst="rect">
            <a:avLst/>
          </a:prstGeom>
        </p:spPr>
      </p:pic>
      <p:pic>
        <p:nvPicPr>
          <p:cNvPr id="9" name="Obraz 8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C28CB65E-51DC-5D06-34DA-20F563DA4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9" y="4016909"/>
            <a:ext cx="5664197" cy="1031976"/>
          </a:xfrm>
          <a:prstGeom prst="rect">
            <a:avLst/>
          </a:prstGeom>
        </p:spPr>
      </p:pic>
      <p:pic>
        <p:nvPicPr>
          <p:cNvPr id="10" name="Obraz 9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9C622406-5EBF-8E67-E879-586A839A5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" y="5162860"/>
            <a:ext cx="5664197" cy="891418"/>
          </a:xfrm>
          <a:prstGeom prst="rect">
            <a:avLst/>
          </a:prstGeom>
        </p:spPr>
      </p:pic>
      <p:pic>
        <p:nvPicPr>
          <p:cNvPr id="11" name="Obraz 10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6F943876-0BB2-EEEB-C34B-A49BB4123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2115" y="2266044"/>
            <a:ext cx="5664197" cy="891418"/>
          </a:xfrm>
          <a:prstGeom prst="rect">
            <a:avLst/>
          </a:prstGeom>
        </p:spPr>
      </p:pic>
      <p:pic>
        <p:nvPicPr>
          <p:cNvPr id="12" name="Obraz 11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BBAAB059-5134-950B-846F-FB1673E7D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2113" y="3271858"/>
            <a:ext cx="5664197" cy="891418"/>
          </a:xfrm>
          <a:prstGeom prst="rect">
            <a:avLst/>
          </a:prstGeom>
        </p:spPr>
      </p:pic>
      <p:pic>
        <p:nvPicPr>
          <p:cNvPr id="13" name="Obraz 12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CB647F7F-E11E-E4F2-D944-8ECE21F67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5790" y="4297574"/>
            <a:ext cx="5664197" cy="1031976"/>
          </a:xfrm>
          <a:prstGeom prst="rect">
            <a:avLst/>
          </a:prstGeom>
        </p:spPr>
      </p:pic>
      <p:pic>
        <p:nvPicPr>
          <p:cNvPr id="14" name="Obraz 13" descr="Obraz zawierający zrzut ekranu, czarne&#10;&#10;Opis wygenerowany automatycznie">
            <a:extLst>
              <a:ext uri="{FF2B5EF4-FFF2-40B4-BE49-F238E27FC236}">
                <a16:creationId xmlns:a16="http://schemas.microsoft.com/office/drawing/2014/main" id="{27AA858F-CAD2-BB5E-489A-DFA2E1780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95790" y="5463848"/>
            <a:ext cx="5664197" cy="891418"/>
          </a:xfrm>
          <a:prstGeom prst="rect">
            <a:avLst/>
          </a:prstGeom>
        </p:spPr>
      </p:pic>
      <p:grpSp>
        <p:nvGrpSpPr>
          <p:cNvPr id="23" name="Grupa 22">
            <a:extLst>
              <a:ext uri="{FF2B5EF4-FFF2-40B4-BE49-F238E27FC236}">
                <a16:creationId xmlns:a16="http://schemas.microsoft.com/office/drawing/2014/main" id="{97F16CA1-C6ED-0CE9-C54F-F99C782E68FC}"/>
              </a:ext>
            </a:extLst>
          </p:cNvPr>
          <p:cNvGrpSpPr/>
          <p:nvPr/>
        </p:nvGrpSpPr>
        <p:grpSpPr>
          <a:xfrm>
            <a:off x="315689" y="1820333"/>
            <a:ext cx="5664197" cy="1007404"/>
            <a:chOff x="199574" y="1605625"/>
            <a:chExt cx="5664197" cy="1007404"/>
          </a:xfrm>
        </p:grpSpPr>
        <p:pic>
          <p:nvPicPr>
            <p:cNvPr id="3" name="Obraz 2" descr="Obraz zawierający zrzut ekranu, czarne&#10;&#10;Opis wygenerowany automatycznie">
              <a:extLst>
                <a:ext uri="{FF2B5EF4-FFF2-40B4-BE49-F238E27FC236}">
                  <a16:creationId xmlns:a16="http://schemas.microsoft.com/office/drawing/2014/main" id="{62993DE8-7BE6-3ED2-B484-745C2A774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574" y="1605625"/>
              <a:ext cx="5664197" cy="1007404"/>
            </a:xfrm>
            <a:prstGeom prst="rect">
              <a:avLst/>
            </a:prstGeom>
          </p:spPr>
        </p:pic>
        <p:sp>
          <p:nvSpPr>
            <p:cNvPr id="15" name="Symbol zastępczy zawartości 3">
              <a:extLst>
                <a:ext uri="{FF2B5EF4-FFF2-40B4-BE49-F238E27FC236}">
                  <a16:creationId xmlns:a16="http://schemas.microsoft.com/office/drawing/2014/main" id="{496916D4-D0A4-4EA1-3387-42293BB91E9D}"/>
                </a:ext>
              </a:extLst>
            </p:cNvPr>
            <p:cNvSpPr txBox="1">
              <a:spLocks/>
            </p:cNvSpPr>
            <p:nvPr/>
          </p:nvSpPr>
          <p:spPr>
            <a:xfrm>
              <a:off x="664031" y="1663618"/>
              <a:ext cx="5199740" cy="891417"/>
            </a:xfrm>
            <a:prstGeom prst="rect">
              <a:avLst/>
            </a:prstGeom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pl-PL" dirty="0">
                  <a:solidFill>
                    <a:srgbClr val="F1ECE9"/>
                  </a:solidFill>
                  <a:effectLst/>
                  <a:ea typeface="Times New Roman" panose="02020603050405020304" pitchFamily="18" charset="0"/>
                </a:rPr>
                <a:t>Przyczynia się do budowania więzi międzyludzkich</a:t>
              </a:r>
              <a:endParaRPr lang="pl-PL" sz="3600" dirty="0">
                <a:solidFill>
                  <a:srgbClr val="F1ECE9"/>
                </a:solidFill>
              </a:endParaRPr>
            </a:p>
          </p:txBody>
        </p:sp>
      </p:grpSp>
      <p:sp>
        <p:nvSpPr>
          <p:cNvPr id="16" name="Symbol zastępczy zawartości 3">
            <a:extLst>
              <a:ext uri="{FF2B5EF4-FFF2-40B4-BE49-F238E27FC236}">
                <a16:creationId xmlns:a16="http://schemas.microsoft.com/office/drawing/2014/main" id="{891A82D6-5B5E-4D78-13D4-FA948F137C6B}"/>
              </a:ext>
            </a:extLst>
          </p:cNvPr>
          <p:cNvSpPr txBox="1">
            <a:spLocks/>
          </p:cNvSpPr>
          <p:nvPr/>
        </p:nvSpPr>
        <p:spPr>
          <a:xfrm>
            <a:off x="780146" y="2959903"/>
            <a:ext cx="5199740" cy="8914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Wpływa na efektywność wykonania zadania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17" name="Symbol zastępczy zawartości 3">
            <a:extLst>
              <a:ext uri="{FF2B5EF4-FFF2-40B4-BE49-F238E27FC236}">
                <a16:creationId xmlns:a16="http://schemas.microsoft.com/office/drawing/2014/main" id="{0A9CDD3C-C2C8-39D7-5E41-657B945CCE19}"/>
              </a:ext>
            </a:extLst>
          </p:cNvPr>
          <p:cNvSpPr txBox="1">
            <a:spLocks/>
          </p:cNvSpPr>
          <p:nvPr/>
        </p:nvSpPr>
        <p:spPr>
          <a:xfrm>
            <a:off x="780146" y="4106376"/>
            <a:ext cx="5199740" cy="8914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Wpływa na zwiększenie kreatywności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18" name="Symbol zastępczy zawartości 3">
            <a:extLst>
              <a:ext uri="{FF2B5EF4-FFF2-40B4-BE49-F238E27FC236}">
                <a16:creationId xmlns:a16="http://schemas.microsoft.com/office/drawing/2014/main" id="{7BD45A07-5AB6-24A4-B5C8-96E114D7622F}"/>
              </a:ext>
            </a:extLst>
          </p:cNvPr>
          <p:cNvSpPr txBox="1">
            <a:spLocks/>
          </p:cNvSpPr>
          <p:nvPr/>
        </p:nvSpPr>
        <p:spPr>
          <a:xfrm>
            <a:off x="791035" y="5311736"/>
            <a:ext cx="5199740" cy="7185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Uczy słuchania innych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19" name="Symbol zastępczy zawartości 3">
            <a:extLst>
              <a:ext uri="{FF2B5EF4-FFF2-40B4-BE49-F238E27FC236}">
                <a16:creationId xmlns:a16="http://schemas.microsoft.com/office/drawing/2014/main" id="{8B19B39C-52F4-B40D-DF0B-949A345334B1}"/>
              </a:ext>
            </a:extLst>
          </p:cNvPr>
          <p:cNvSpPr txBox="1">
            <a:spLocks/>
          </p:cNvSpPr>
          <p:nvPr/>
        </p:nvSpPr>
        <p:spPr>
          <a:xfrm>
            <a:off x="6212115" y="2289870"/>
            <a:ext cx="5199740" cy="8914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Zwiększa zaangażowanie </a:t>
            </a:r>
            <a:b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</a:b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i aktywność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20" name="Symbol zastępczy zawartości 3">
            <a:extLst>
              <a:ext uri="{FF2B5EF4-FFF2-40B4-BE49-F238E27FC236}">
                <a16:creationId xmlns:a16="http://schemas.microsoft.com/office/drawing/2014/main" id="{76EE76D1-DE25-5419-FBF1-C97DD77E168D}"/>
              </a:ext>
            </a:extLst>
          </p:cNvPr>
          <p:cNvSpPr txBox="1">
            <a:spLocks/>
          </p:cNvSpPr>
          <p:nvPr/>
        </p:nvSpPr>
        <p:spPr>
          <a:xfrm>
            <a:off x="6212113" y="3406156"/>
            <a:ext cx="5199740" cy="69636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Zwiększa chęci do działania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21" name="Symbol zastępczy zawartości 3">
            <a:extLst>
              <a:ext uri="{FF2B5EF4-FFF2-40B4-BE49-F238E27FC236}">
                <a16:creationId xmlns:a16="http://schemas.microsoft.com/office/drawing/2014/main" id="{9E333655-302A-EEA5-F843-04ED84E8013C}"/>
              </a:ext>
            </a:extLst>
          </p:cNvPr>
          <p:cNvSpPr txBox="1">
            <a:spLocks/>
          </p:cNvSpPr>
          <p:nvPr/>
        </p:nvSpPr>
        <p:spPr>
          <a:xfrm>
            <a:off x="6195792" y="4357947"/>
            <a:ext cx="5199740" cy="89141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Przyczynia się do powstania efektu synergii</a:t>
            </a:r>
            <a:endParaRPr lang="pl-PL" sz="3600" dirty="0">
              <a:solidFill>
                <a:srgbClr val="F1ECE9"/>
              </a:solidFill>
            </a:endParaRPr>
          </a:p>
        </p:txBody>
      </p:sp>
      <p:sp>
        <p:nvSpPr>
          <p:cNvPr id="22" name="Symbol zastępczy zawartości 3">
            <a:extLst>
              <a:ext uri="{FF2B5EF4-FFF2-40B4-BE49-F238E27FC236}">
                <a16:creationId xmlns:a16="http://schemas.microsoft.com/office/drawing/2014/main" id="{A1927EF5-8160-3241-5C8A-C3A4F1937CDA}"/>
              </a:ext>
            </a:extLst>
          </p:cNvPr>
          <p:cNvSpPr txBox="1">
            <a:spLocks/>
          </p:cNvSpPr>
          <p:nvPr/>
        </p:nvSpPr>
        <p:spPr>
          <a:xfrm>
            <a:off x="6281064" y="5628015"/>
            <a:ext cx="5199740" cy="71852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C5D73"/>
                </a:solidFill>
                <a:latin typeface="Josefin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pl-PL" dirty="0">
                <a:solidFill>
                  <a:srgbClr val="F1ECE9"/>
                </a:solidFill>
                <a:effectLst/>
                <a:ea typeface="Times New Roman" panose="02020603050405020304" pitchFamily="18" charset="0"/>
              </a:rPr>
              <a:t>Daje poczucie wspólnego sukcesu</a:t>
            </a:r>
            <a:endParaRPr lang="pl-PL" sz="3600" dirty="0">
              <a:solidFill>
                <a:srgbClr val="F1EC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30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żółty, kreatywność&#10;&#10;Opis wygenerowany automatycznie">
            <a:extLst>
              <a:ext uri="{FF2B5EF4-FFF2-40B4-BE49-F238E27FC236}">
                <a16:creationId xmlns:a16="http://schemas.microsoft.com/office/drawing/2014/main" id="{3CB5E8FC-03A2-6A9B-A5EA-D37454D85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268">
            <a:off x="3913792" y="-1872036"/>
            <a:ext cx="8207268" cy="7796415"/>
          </a:xfrm>
          <a:prstGeom prst="rect">
            <a:avLst/>
          </a:prstGeom>
          <a:effectLst>
            <a:innerShdw blurRad="444500">
              <a:prstClr val="black"/>
            </a:innerShdw>
          </a:effectLst>
        </p:spPr>
      </p:pic>
      <p:pic>
        <p:nvPicPr>
          <p:cNvPr id="3" name="Obraz 2" descr="Obraz zawierający futbol, piłka nożna, osoba, piłka&#10;&#10;Opis wygenerowany automatycznie">
            <a:extLst>
              <a:ext uri="{FF2B5EF4-FFF2-40B4-BE49-F238E27FC236}">
                <a16:creationId xmlns:a16="http://schemas.microsoft.com/office/drawing/2014/main" id="{4750BAB4-CF51-39FF-7CB2-7686CCA3A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903" y="0"/>
            <a:ext cx="7693097" cy="6154057"/>
          </a:xfrm>
          <a:prstGeom prst="rect">
            <a:avLst/>
          </a:prstGeom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A52459CE-2392-BE84-B5A0-AA9A88B5FA3C}"/>
              </a:ext>
            </a:extLst>
          </p:cNvPr>
          <p:cNvGrpSpPr/>
          <p:nvPr/>
        </p:nvGrpSpPr>
        <p:grpSpPr>
          <a:xfrm>
            <a:off x="638628" y="1552095"/>
            <a:ext cx="5457372" cy="3753810"/>
            <a:chOff x="638628" y="1598048"/>
            <a:chExt cx="5457372" cy="3753810"/>
          </a:xfrm>
        </p:grpSpPr>
        <p:sp>
          <p:nvSpPr>
            <p:cNvPr id="6" name="Symbol zastępczy zawartości 3">
              <a:extLst>
                <a:ext uri="{FF2B5EF4-FFF2-40B4-BE49-F238E27FC236}">
                  <a16:creationId xmlns:a16="http://schemas.microsoft.com/office/drawing/2014/main" id="{B442AD8D-4C6D-34FA-2B85-ECBAA25E6595}"/>
                </a:ext>
              </a:extLst>
            </p:cNvPr>
            <p:cNvSpPr txBox="1">
              <a:spLocks/>
            </p:cNvSpPr>
            <p:nvPr/>
          </p:nvSpPr>
          <p:spPr>
            <a:xfrm>
              <a:off x="638628" y="3661117"/>
              <a:ext cx="5457372" cy="456633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4C5D73"/>
                  </a:solidFill>
                  <a:latin typeface="Josefin Sans" pitchFamily="2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pl-PL" sz="2000" dirty="0">
                  <a:solidFill>
                    <a:srgbClr val="F1ECE9"/>
                  </a:solidFill>
                  <a:effectLst/>
                  <a:ea typeface="Times New Roman" panose="02020603050405020304" pitchFamily="18" charset="0"/>
                </a:rPr>
                <a:t>Fabiański kontra Szczęsny</a:t>
              </a:r>
              <a:endParaRPr lang="pl-PL" dirty="0">
                <a:solidFill>
                  <a:srgbClr val="F1ECE9"/>
                </a:solidFill>
              </a:endParaRPr>
            </a:p>
          </p:txBody>
        </p:sp>
        <p:sp>
          <p:nvSpPr>
            <p:cNvPr id="7" name="Tytuł 1">
              <a:extLst>
                <a:ext uri="{FF2B5EF4-FFF2-40B4-BE49-F238E27FC236}">
                  <a16:creationId xmlns:a16="http://schemas.microsoft.com/office/drawing/2014/main" id="{15E577C5-B525-DDF0-EECA-7E7EFBF17420}"/>
                </a:ext>
              </a:extLst>
            </p:cNvPr>
            <p:cNvSpPr txBox="1">
              <a:spLocks/>
            </p:cNvSpPr>
            <p:nvPr/>
          </p:nvSpPr>
          <p:spPr>
            <a:xfrm>
              <a:off x="638628" y="1598048"/>
              <a:ext cx="3802745" cy="2063069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rgbClr val="4C5D73"/>
                  </a:solidFill>
                  <a:latin typeface="Josefin Sans" pitchFamily="2" charset="0"/>
                  <a:ea typeface="+mj-ea"/>
                  <a:cs typeface="+mj-cs"/>
                </a:defRPr>
              </a:lvl1pPr>
            </a:lstStyle>
            <a:p>
              <a:r>
                <a:rPr lang="pl-PL" b="1" dirty="0">
                  <a:solidFill>
                    <a:srgbClr val="F1ECE9"/>
                  </a:solidFill>
                </a:rPr>
                <a:t>Historia pewnej rywalizacji</a:t>
              </a:r>
            </a:p>
          </p:txBody>
        </p:sp>
        <p:sp>
          <p:nvSpPr>
            <p:cNvPr id="8" name="Prostokąt: zaokrąglone rogi 7">
              <a:hlinkClick r:id="rId4"/>
              <a:extLst>
                <a:ext uri="{FF2B5EF4-FFF2-40B4-BE49-F238E27FC236}">
                  <a16:creationId xmlns:a16="http://schemas.microsoft.com/office/drawing/2014/main" id="{8E24B0B3-F601-8E8B-EB17-948D0B6427B8}"/>
                </a:ext>
              </a:extLst>
            </p:cNvPr>
            <p:cNvSpPr/>
            <p:nvPr/>
          </p:nvSpPr>
          <p:spPr>
            <a:xfrm>
              <a:off x="638628" y="4636771"/>
              <a:ext cx="2764465" cy="715087"/>
            </a:xfrm>
            <a:prstGeom prst="roundRect">
              <a:avLst/>
            </a:prstGeom>
            <a:solidFill>
              <a:srgbClr val="C00F0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pl-PL" sz="3600" b="1" i="0" u="none" strike="noStrike" cap="none" spc="0" normalizeH="0" baseline="0" dirty="0">
                  <a:ln>
                    <a:noFill/>
                  </a:ln>
                  <a:solidFill>
                    <a:srgbClr val="F1ECE9"/>
                  </a:solidFill>
                  <a:effectLst/>
                  <a:uFillTx/>
                  <a:latin typeface="Josefin Sans" pitchFamily="2" charset="0"/>
                  <a:sym typeface="Century Gothic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420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wzór, Grafika, zrzut ekranu, Czcionka&#10;&#10;Opis wygenerowany automatycznie">
            <a:extLst>
              <a:ext uri="{FF2B5EF4-FFF2-40B4-BE49-F238E27FC236}">
                <a16:creationId xmlns:a16="http://schemas.microsoft.com/office/drawing/2014/main" id="{C077DAA6-C937-B27F-2E96-6D7A04249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461" y="727528"/>
            <a:ext cx="5402943" cy="540294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BE575DA-1B51-1918-BFCD-BA6DEBE8A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2559">
            <a:off x="7828827" y="2286657"/>
            <a:ext cx="3980500" cy="2024956"/>
          </a:xfrm>
          <a:prstGeom prst="rect">
            <a:avLst/>
          </a:prstGeom>
          <a:effectLst>
            <a:outerShdw blurRad="622300" sx="105000" sy="105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A5B08627-4017-64D4-8355-ABF1F03DDDB2}"/>
              </a:ext>
            </a:extLst>
          </p:cNvPr>
          <p:cNvSpPr txBox="1">
            <a:spLocks/>
          </p:cNvSpPr>
          <p:nvPr/>
        </p:nvSpPr>
        <p:spPr>
          <a:xfrm>
            <a:off x="7948615" y="2699067"/>
            <a:ext cx="36719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4C5D73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pl-PL" b="1" dirty="0"/>
              <a:t>Zagrajmy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50B58C8-5300-E648-197D-37E32D1343E1}"/>
              </a:ext>
            </a:extLst>
          </p:cNvPr>
          <p:cNvSpPr txBox="1"/>
          <p:nvPr/>
        </p:nvSpPr>
        <p:spPr>
          <a:xfrm>
            <a:off x="1000173" y="6173040"/>
            <a:ext cx="7579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rgbClr val="4C5D73"/>
                </a:solidFill>
                <a:latin typeface="Josefin Sans" pitchFamily="2" charset="-18"/>
              </a:rPr>
              <a:t>https://learningapps.org/watch?v=pz55pew9322</a:t>
            </a:r>
          </a:p>
        </p:txBody>
      </p:sp>
    </p:spTree>
    <p:extLst>
      <p:ext uri="{BB962C8B-B14F-4D97-AF65-F5344CB8AC3E}">
        <p14:creationId xmlns:p14="http://schemas.microsoft.com/office/powerpoint/2010/main" val="6024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AF050D-3C63-C38B-E119-EB70CDDE07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244886181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AF55CFDB-36C4-445F-8265-76D783D00A38}" vid="{FDAB894F-A147-4B4F-87F2-766C547E93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Szablon_1</Template>
  <TotalTime>1196</TotalTime>
  <Words>266</Words>
  <Application>Microsoft Office PowerPoint</Application>
  <PresentationFormat>Panoramiczny</PresentationFormat>
  <Paragraphs>37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Century Gothic</vt:lpstr>
      <vt:lpstr>Arial</vt:lpstr>
      <vt:lpstr>Josefin Sans</vt:lpstr>
      <vt:lpstr>Motyw pakietu Office</vt:lpstr>
      <vt:lpstr>Rywalizacja czy współpraca?</vt:lpstr>
      <vt:lpstr>Prezentacja programu PowerPoint</vt:lpstr>
      <vt:lpstr>Wady rywalizacji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</vt:lpstr>
    </vt:vector>
  </TitlesOfParts>
  <Company>RWS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Bartłomiej Kempe</dc:creator>
  <cp:lastModifiedBy>Bartek Kempe</cp:lastModifiedBy>
  <cp:revision>20</cp:revision>
  <dcterms:created xsi:type="dcterms:W3CDTF">2023-06-30T19:16:10Z</dcterms:created>
  <dcterms:modified xsi:type="dcterms:W3CDTF">2023-12-08T17:57:42Z</dcterms:modified>
</cp:coreProperties>
</file>