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1" r:id="rId4"/>
    <p:sldId id="272" r:id="rId5"/>
    <p:sldId id="283" r:id="rId6"/>
    <p:sldId id="284" r:id="rId7"/>
    <p:sldId id="280" r:id="rId8"/>
    <p:sldId id="282" r:id="rId9"/>
    <p:sldId id="277" r:id="rId10"/>
    <p:sldId id="286" r:id="rId11"/>
    <p:sldId id="27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5" autoAdjust="0"/>
    <p:restoredTop sz="94660"/>
  </p:normalViewPr>
  <p:slideViewPr>
    <p:cSldViewPr>
      <p:cViewPr varScale="1">
        <p:scale>
          <a:sx n="109" d="100"/>
          <a:sy n="109" d="100"/>
        </p:scale>
        <p:origin x="7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D0C8-9025-49E4-8DBE-D1EB0082DD91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0E5E-A49B-4A18-8CD2-9D0EF25F82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D0C8-9025-49E4-8DBE-D1EB0082DD91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0E5E-A49B-4A18-8CD2-9D0EF25F82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D0C8-9025-49E4-8DBE-D1EB0082DD91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0E5E-A49B-4A18-8CD2-9D0EF25F82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D0C8-9025-49E4-8DBE-D1EB0082DD91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0E5E-A49B-4A18-8CD2-9D0EF25F82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D0C8-9025-49E4-8DBE-D1EB0082DD91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0E5E-A49B-4A18-8CD2-9D0EF25F82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D0C8-9025-49E4-8DBE-D1EB0082DD91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0E5E-A49B-4A18-8CD2-9D0EF25F82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D0C8-9025-49E4-8DBE-D1EB0082DD91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0E5E-A49B-4A18-8CD2-9D0EF25F82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D0C8-9025-49E4-8DBE-D1EB0082DD91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0E5E-A49B-4A18-8CD2-9D0EF25F82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D0C8-9025-49E4-8DBE-D1EB0082DD91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0E5E-A49B-4A18-8CD2-9D0EF25F82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D0C8-9025-49E4-8DBE-D1EB0082DD91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0E5E-A49B-4A18-8CD2-9D0EF25F82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D0C8-9025-49E4-8DBE-D1EB0082DD91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70E5E-A49B-4A18-8CD2-9D0EF25F826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7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CD0C8-9025-49E4-8DBE-D1EB0082DD91}" type="datetimeFigureOut">
              <a:rPr lang="pl-PL" smtClean="0"/>
              <a:pPr/>
              <a:t>2017-03-01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70E5E-A49B-4A18-8CD2-9D0EF25F826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Ryszard\Desktop\PREZENTACJA\stochhhhh.jpg"/>
          <p:cNvPicPr>
            <a:picLocks noChangeAspect="1" noChangeArrowheads="1"/>
          </p:cNvPicPr>
          <p:nvPr/>
        </p:nvPicPr>
        <p:blipFill rotWithShape="1">
          <a:blip r:embed="rId2"/>
          <a:srcRect t="15202"/>
          <a:stretch/>
        </p:blipFill>
        <p:spPr bwMode="auto">
          <a:xfrm>
            <a:off x="539552" y="232496"/>
            <a:ext cx="8208912" cy="4780680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1386" y="447863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KAMIL </a:t>
            </a:r>
            <a:r>
              <a:rPr lang="pl-PL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</a:t>
            </a:r>
            <a:endParaRPr lang="pl-PL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 descr="C:\Users\Ryszard\Desktop\PREZENTACJA\STOCH.jpg"/>
          <p:cNvPicPr>
            <a:picLocks noChangeAspect="1" noChangeArrowheads="1"/>
          </p:cNvPicPr>
          <p:nvPr/>
        </p:nvPicPr>
        <p:blipFill rotWithShape="1">
          <a:blip r:embed="rId3"/>
          <a:srcRect l="18704" r="9597"/>
          <a:stretch/>
        </p:blipFill>
        <p:spPr bwMode="auto">
          <a:xfrm>
            <a:off x="5433559" y="3791811"/>
            <a:ext cx="2520281" cy="1966682"/>
          </a:xfrm>
          <a:prstGeom prst="roundRect">
            <a:avLst>
              <a:gd name="adj" fmla="val 2334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54000" endPos="37000" dist="5000" dir="5400000" sy="-100000" algn="bl" rotWithShape="0"/>
          </a:effectLst>
        </p:spPr>
      </p:pic>
      <p:sp>
        <p:nvSpPr>
          <p:cNvPr id="7" name="Serce 6"/>
          <p:cNvSpPr/>
          <p:nvPr/>
        </p:nvSpPr>
        <p:spPr>
          <a:xfrm>
            <a:off x="1164378" y="3015899"/>
            <a:ext cx="3344726" cy="2483957"/>
          </a:xfrm>
          <a:prstGeom prst="heart">
            <a:avLst/>
          </a:prstGeom>
          <a:solidFill>
            <a:srgbClr val="FF0000">
              <a:alpha val="56000"/>
            </a:srgbClr>
          </a:solidFill>
          <a:effectLst>
            <a:glow rad="1905000">
              <a:schemeClr val="accent1">
                <a:alpha val="23000"/>
              </a:schemeClr>
            </a:glow>
            <a:outerShdw blurRad="50800" dist="38100" dir="19860000" sx="105000" sy="105000" algn="ctr" rotWithShape="0">
              <a:srgbClr val="000000"/>
            </a:outerShdw>
            <a:reflection blurRad="901700" endPos="61000" dir="5400000" sy="-100000" algn="bl" rotWithShape="0"/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6" name="Picture 2" descr="C:\Users\Ryszard\Desktop\PREZENTACJA\BÓG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44653" y="3698805"/>
            <a:ext cx="1584176" cy="1327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>
              <a:schemeClr val="accent1">
                <a:alpha val="54000"/>
              </a:schemeClr>
            </a:glow>
            <a:reflection blurRad="12700" stA="54000" endPos="28000" dist="5000" dir="5400000" sy="-100000" algn="bl" rotWithShape="0"/>
            <a:softEdge rad="444500"/>
          </a:effectLst>
        </p:spPr>
      </p:pic>
      <p:sp>
        <p:nvSpPr>
          <p:cNvPr id="2" name="pole tekstowe 1"/>
          <p:cNvSpPr txBox="1"/>
          <p:nvPr/>
        </p:nvSpPr>
        <p:spPr>
          <a:xfrm>
            <a:off x="251520" y="6429372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 smtClean="0"/>
              <a:t>Korekta: </a:t>
            </a:r>
            <a:r>
              <a:rPr lang="pl-PL" sz="1000" i="1" dirty="0"/>
              <a:t>Karolina </a:t>
            </a:r>
            <a:r>
              <a:rPr lang="pl-PL" sz="1000" i="1" dirty="0" err="1"/>
              <a:t>Fromont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yszard\Desktop\PREZENTACJA\kamstochsss.jpg"/>
          <p:cNvPicPr>
            <a:picLocks noChangeAspect="1" noChangeArrowheads="1"/>
          </p:cNvPicPr>
          <p:nvPr/>
        </p:nvPicPr>
        <p:blipFill rotWithShape="1">
          <a:blip r:embed="rId2"/>
          <a:srcRect l="-7560" t="13065" r="7560" b="16013"/>
          <a:stretch/>
        </p:blipFill>
        <p:spPr bwMode="auto">
          <a:xfrm>
            <a:off x="4860032" y="147346"/>
            <a:ext cx="2857488" cy="2736304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  <a:reflection blurRad="88900" stA="61000" dist="127000" dir="5400000" sy="-100000" algn="bl" rotWithShape="0"/>
            <a:softEdge rad="1778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8465" y="188640"/>
            <a:ext cx="3145423" cy="1080120"/>
          </a:xfrm>
          <a:gradFill>
            <a:gsLst>
              <a:gs pos="0">
                <a:schemeClr val="bg2">
                  <a:tint val="40000"/>
                  <a:satMod val="350000"/>
                </a:schemeClr>
              </a:gs>
              <a:gs pos="32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Notatka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884539"/>
            <a:ext cx="8784976" cy="3600400"/>
          </a:xfrm>
          <a:gradFill>
            <a:gsLst>
              <a:gs pos="31000">
                <a:schemeClr val="tx1">
                  <a:alpha val="8000"/>
                </a:schemeClr>
              </a:gs>
              <a:gs pos="81000">
                <a:schemeClr val="bg2">
                  <a:tint val="45000"/>
                  <a:shade val="99000"/>
                  <a:satMod val="350000"/>
                </a:schemeClr>
              </a:gs>
              <a:gs pos="96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</a:rPr>
              <a:t>„Czyż nie wiecie, że gdy zawodnicy biegną na stadionie, </a:t>
            </a:r>
            <a:endParaRPr lang="pl-PL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bg1"/>
                </a:solidFill>
              </a:rPr>
              <a:t>wszyscy </a:t>
            </a:r>
            <a:r>
              <a:rPr lang="pl-PL" b="1" dirty="0">
                <a:solidFill>
                  <a:schemeClr val="bg1"/>
                </a:solidFill>
              </a:rPr>
              <a:t>wprawdzie biegną, lecz jeden tylko otrzymuje nagrodę? </a:t>
            </a:r>
            <a:endParaRPr lang="pl-PL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bg1"/>
                </a:solidFill>
              </a:rPr>
              <a:t>Przeto </a:t>
            </a:r>
            <a:r>
              <a:rPr lang="pl-PL" b="1" dirty="0">
                <a:solidFill>
                  <a:schemeClr val="bg1"/>
                </a:solidFill>
              </a:rPr>
              <a:t>tak biegnijcie, </a:t>
            </a:r>
            <a:r>
              <a:rPr lang="pl-PL" b="1" dirty="0" smtClean="0">
                <a:solidFill>
                  <a:schemeClr val="bg1"/>
                </a:solidFill>
              </a:rPr>
              <a:t>abyście </a:t>
            </a:r>
            <a:r>
              <a:rPr lang="pl-PL" b="1" dirty="0">
                <a:solidFill>
                  <a:schemeClr val="bg1"/>
                </a:solidFill>
              </a:rPr>
              <a:t>ją otrzymali</a:t>
            </a:r>
            <a:r>
              <a:rPr lang="pl-PL" b="1" dirty="0" smtClean="0">
                <a:solidFill>
                  <a:schemeClr val="bg1"/>
                </a:solidFill>
              </a:rPr>
              <a:t>.” 1 Kor 9:24</a:t>
            </a:r>
            <a:r>
              <a:rPr lang="pl-PL" b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endParaRPr lang="pl-PL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</a:rPr>
              <a:t>W sporcie nikt nie ćwiczy dla przegranej, </a:t>
            </a:r>
            <a:endParaRPr lang="pl-PL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bg1"/>
                </a:solidFill>
              </a:rPr>
              <a:t>raczej </a:t>
            </a:r>
            <a:r>
              <a:rPr lang="pl-PL" b="1" dirty="0">
                <a:solidFill>
                  <a:schemeClr val="bg1"/>
                </a:solidFill>
              </a:rPr>
              <a:t>podejmuje wysiłek aby wygrać. </a:t>
            </a:r>
            <a:endParaRPr lang="pl-PL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bg1"/>
                </a:solidFill>
              </a:rPr>
              <a:t>W </a:t>
            </a:r>
            <a:r>
              <a:rPr lang="pl-PL" b="1" dirty="0">
                <a:solidFill>
                  <a:schemeClr val="bg1"/>
                </a:solidFill>
              </a:rPr>
              <a:t>życiu duchowym też trzeba podjąć wysiłek </a:t>
            </a:r>
            <a:endParaRPr lang="pl-PL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bg1"/>
                </a:solidFill>
              </a:rPr>
              <a:t>by codziennie wybierać dobro.  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1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2">
                <a:tint val="40000"/>
                <a:satMod val="350000"/>
              </a:schemeClr>
            </a:gs>
            <a:gs pos="54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504" y="1556792"/>
            <a:ext cx="9001000" cy="1938992"/>
          </a:xfrm>
          <a:prstGeom prst="rect">
            <a:avLst/>
          </a:prstGeom>
          <a:gradFill flip="none" rotWithShape="1">
            <a:gsLst>
              <a:gs pos="5000">
                <a:schemeClr val="tx1"/>
              </a:gs>
              <a:gs pos="64000">
                <a:schemeClr val="accent1">
                  <a:tint val="44500"/>
                  <a:satMod val="160000"/>
                </a:scheme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 jakiej nagrodzie mówi św. Paweł? </a:t>
            </a:r>
            <a:endParaRPr lang="pl-PL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 </a:t>
            </a:r>
            <a:r>
              <a:rPr lang="pl-PL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mogę konkretnie robić </a:t>
            </a:r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codziennie </a:t>
            </a:r>
          </a:p>
          <a:p>
            <a:pPr algn="ctr"/>
            <a:r>
              <a:rPr lang="pl-P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by </a:t>
            </a:r>
            <a:r>
              <a:rPr lang="pl-PL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wygrać w „zawodach mojego życia”? </a:t>
            </a:r>
            <a:endParaRPr lang="pl-PL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619672" y="188640"/>
            <a:ext cx="5832648" cy="923330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31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Zadanie domowe: </a:t>
            </a: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C:\Users\Ryszard\Desktop\PREZENTACJA\razemks.jpg"/>
          <p:cNvPicPr>
            <a:picLocks noChangeAspect="1" noChangeArrowheads="1"/>
          </p:cNvPicPr>
          <p:nvPr/>
        </p:nvPicPr>
        <p:blipFill rotWithShape="1">
          <a:blip r:embed="rId2"/>
          <a:srcRect t="11300"/>
          <a:stretch/>
        </p:blipFill>
        <p:spPr bwMode="auto">
          <a:xfrm>
            <a:off x="2339752" y="3645024"/>
            <a:ext cx="4536504" cy="3096344"/>
          </a:xfrm>
          <a:prstGeom prst="rect">
            <a:avLst/>
          </a:prstGeom>
          <a:noFill/>
          <a:effectLst>
            <a:softEdge rad="190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Ryszard\Desktop\PREZENTACJA\kammmm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781"/>
                    </a14:imgEffect>
                    <a14:imgEffect>
                      <a14:saturation sat="2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3744416" cy="504793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stA="70000" endPos="71000" dist="50800" dir="5400000" sy="-100000" algn="bl" rotWithShape="0"/>
            <a:softEdge rad="2032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328592" cy="70609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Kamil Stoch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492896"/>
            <a:ext cx="8712968" cy="4032448"/>
          </a:xfrm>
          <a:gradFill>
            <a:gsLst>
              <a:gs pos="30000">
                <a:schemeClr val="dk2">
                  <a:tint val="40000"/>
                  <a:satMod val="350000"/>
                  <a:alpha val="0"/>
                </a:schemeClr>
              </a:gs>
              <a:gs pos="8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</a:gradFill>
          <a:effectLst>
            <a:reflection endPos="0" dir="5400000" sy="-100000" algn="bl" rotWithShape="0"/>
            <a:softEdge rad="3556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Urodzony w 1987r</a:t>
            </a:r>
          </a:p>
          <a:p>
            <a:r>
              <a:rPr lang="pl-PL" sz="2800" b="1" dirty="0">
                <a:solidFill>
                  <a:schemeClr val="bg1"/>
                </a:solidFill>
              </a:rPr>
              <a:t>Tata – Bronisław, Mama </a:t>
            </a:r>
            <a:r>
              <a:rPr lang="pl-PL" sz="2800" b="1" dirty="0" smtClean="0">
                <a:solidFill>
                  <a:schemeClr val="bg1"/>
                </a:solidFill>
              </a:rPr>
              <a:t>– Krystyna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Starsze siostry: Anna i Natalia; 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Dziadek Franciszek – były więzień obozu Kraków-</a:t>
            </a:r>
            <a:r>
              <a:rPr lang="pl-PL" sz="2800" b="1" dirty="0" err="1" smtClean="0">
                <a:solidFill>
                  <a:schemeClr val="bg1"/>
                </a:solidFill>
              </a:rPr>
              <a:t>Płaszów</a:t>
            </a:r>
            <a:endParaRPr lang="pl-PL" sz="2800" b="1" dirty="0" smtClean="0">
              <a:solidFill>
                <a:schemeClr val="bg1"/>
              </a:solidFill>
            </a:endParaRPr>
          </a:p>
          <a:p>
            <a:r>
              <a:rPr lang="pl-PL" sz="2800" b="1" dirty="0" smtClean="0">
                <a:solidFill>
                  <a:schemeClr val="bg1"/>
                </a:solidFill>
              </a:rPr>
              <a:t>2010 ślub z Ewą </a:t>
            </a:r>
            <a:r>
              <a:rPr lang="pl-PL" sz="2800" b="1" dirty="0" err="1" smtClean="0">
                <a:solidFill>
                  <a:schemeClr val="bg1"/>
                </a:solidFill>
              </a:rPr>
              <a:t>Bilan</a:t>
            </a:r>
            <a:r>
              <a:rPr lang="pl-PL" sz="2800" b="1" dirty="0" smtClean="0">
                <a:solidFill>
                  <a:schemeClr val="bg1"/>
                </a:solidFill>
              </a:rPr>
              <a:t> (artystka)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2012 obronił magisterkę z wychowania fizycznego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Od 2006 bierze udział w zawodach skoków narciarskich</a:t>
            </a:r>
          </a:p>
        </p:txBody>
      </p:sp>
    </p:spTree>
    <p:extLst>
      <p:ext uri="{BB962C8B-B14F-4D97-AF65-F5344CB8AC3E}">
        <p14:creationId xmlns:p14="http://schemas.microsoft.com/office/powerpoint/2010/main" val="29484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71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yszard\Desktop\PREZENTACJA\kamsto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3429000"/>
            <a:ext cx="4071966" cy="2718037"/>
          </a:xfrm>
          <a:prstGeom prst="rect">
            <a:avLst/>
          </a:prstGeom>
          <a:noFill/>
          <a:effectLst>
            <a:reflection stA="45000" endPos="26000" dist="50800" dir="5400000" sy="-100000" algn="bl" rotWithShape="0"/>
            <a:softEdge rad="152400"/>
          </a:effectLst>
        </p:spPr>
      </p:pic>
      <p:sp>
        <p:nvSpPr>
          <p:cNvPr id="5" name="Prostokąt 4"/>
          <p:cNvSpPr/>
          <p:nvPr/>
        </p:nvSpPr>
        <p:spPr>
          <a:xfrm>
            <a:off x="323528" y="197347"/>
            <a:ext cx="8424936" cy="3046988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5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25-latek z Zakopanego jest osobą wierzącą. Wiarę wyniósł z domu, od rodziców i dziadków. </a:t>
            </a: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Choć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starty w Pucharze Świata mu tego nie ułatwiają, </a:t>
            </a: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każdą niedzielę stara się uczestniczyć we Mszy św. </a:t>
            </a: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Jeśli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 jest to możliwe, wtedy pozostaje modlitwa. </a:t>
            </a:r>
          </a:p>
          <a:p>
            <a:pPr algn="ctr"/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35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yszard\Desktop\PREZENTACJA\kammmmstohhh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33972" y="24707"/>
            <a:ext cx="5004048" cy="4572000"/>
          </a:xfrm>
          <a:prstGeom prst="rect">
            <a:avLst/>
          </a:prstGeom>
          <a:noFill/>
          <a:effectLst>
            <a:outerShdw blurRad="50800" dist="50800" dir="4260000" sx="79000" sy="79000" algn="ctr" rotWithShape="0">
              <a:srgbClr val="000000">
                <a:alpha val="43137"/>
              </a:srgbClr>
            </a:outerShdw>
            <a:reflection stA="82000" endPos="27000" dist="50800" dir="5400000" sy="-100000" algn="bl" rotWithShape="0"/>
            <a:softEdge rad="266700"/>
          </a:effectLst>
        </p:spPr>
      </p:pic>
      <p:sp>
        <p:nvSpPr>
          <p:cNvPr id="2" name="Prostokąt 1"/>
          <p:cNvSpPr/>
          <p:nvPr/>
        </p:nvSpPr>
        <p:spPr>
          <a:xfrm>
            <a:off x="107504" y="486916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Polski mistrz olimpijski wielokrotnie podkreślał, że jest wierzący. Przed zawodami stara się uczestniczyć w Mszy Świętej. </a:t>
            </a: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 zwycięstwach, także tych olimpijskich nie zapomina podziękować Najwyższemu.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yszard\Desktop\PREZENTACJA\Kamil Stoch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728" y="928670"/>
            <a:ext cx="6429420" cy="3904411"/>
          </a:xfrm>
          <a:prstGeom prst="rect">
            <a:avLst/>
          </a:prstGeom>
          <a:noFill/>
          <a:effectLst>
            <a:outerShdw blurRad="965200" dist="800100" dir="3240000" sx="122000" sy="122000" algn="ctr" rotWithShape="0">
              <a:schemeClr val="bg1">
                <a:alpha val="89000"/>
              </a:schemeClr>
            </a:outerShdw>
            <a:softEdge rad="292100"/>
          </a:effectLst>
        </p:spPr>
      </p:pic>
      <p:sp>
        <p:nvSpPr>
          <p:cNvPr id="5" name="Prostokąt 4"/>
          <p:cNvSpPr/>
          <p:nvPr/>
        </p:nvSpPr>
        <p:spPr>
          <a:xfrm>
            <a:off x="1999821" y="4833081"/>
            <a:ext cx="51443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Polak wchodząc na najwyższy stopień</a:t>
            </a:r>
          </a:p>
          <a:p>
            <a:pPr algn="ctr"/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wzniósł ręce do góry.</a:t>
            </a:r>
            <a:endParaRPr lang="pl-PL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13927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Mistrz nie wstydzi się wiary w Boga</a:t>
            </a:r>
            <a:endParaRPr lang="pl-P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szard\Desktop\PREZENTACJA\Kamil Sto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7429552" cy="3702434"/>
          </a:xfrm>
          <a:prstGeom prst="rect">
            <a:avLst/>
          </a:prstGeom>
          <a:noFill/>
          <a:effectLst>
            <a:reflection blurRad="254000" stA="45000" endPos="65000" dist="50800" dir="5400000" sy="-100000" algn="bl" rotWithShape="0"/>
            <a:softEdge rad="355600"/>
          </a:effectLst>
        </p:spPr>
      </p:pic>
      <p:sp>
        <p:nvSpPr>
          <p:cNvPr id="5" name="Objaśnienie prostokątne 4"/>
          <p:cNvSpPr/>
          <p:nvPr/>
        </p:nvSpPr>
        <p:spPr>
          <a:xfrm>
            <a:off x="1000100" y="357166"/>
            <a:ext cx="7572428" cy="2286016"/>
          </a:xfrm>
          <a:prstGeom prst="wedgeRectCallout">
            <a:avLst>
              <a:gd name="adj1" fmla="val -360"/>
              <a:gd name="adj2" fmla="val 142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755576" y="357166"/>
            <a:ext cx="799288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Ktoś kiedyś powiedział mi, pewien znajomy ksiądz, </a:t>
            </a:r>
          </a:p>
          <a:p>
            <a:pPr algn="ctr"/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że </a:t>
            </a:r>
            <a:r>
              <a:rPr lang="pl-PL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jeśli Bóg jest  na pierwszym miejscu, </a:t>
            </a:r>
          </a:p>
          <a:p>
            <a:pPr algn="ctr"/>
            <a:r>
              <a:rPr lang="pl-PL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wszystko jest na swoim miejscu</a:t>
            </a:r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 trzymam się tej zasady i myślę, </a:t>
            </a:r>
          </a:p>
          <a:p>
            <a:pPr algn="ctr"/>
            <a:r>
              <a:rPr lang="pl-PL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że to w życiu bardzo mi pomogło.</a:t>
            </a:r>
            <a:endParaRPr lang="pl-PL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yszard\Desktop\PREZENTACJA\k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7770048" cy="4515261"/>
          </a:xfrm>
          <a:prstGeom prst="rect">
            <a:avLst/>
          </a:prstGeom>
          <a:noFill/>
          <a:effectLst>
            <a:reflection stA="45000" endPos="8000" dist="50800" dir="5400000" sy="-100000" algn="bl" rotWithShape="0"/>
            <a:softEdge rad="165100"/>
          </a:effectLst>
        </p:spPr>
      </p:pic>
      <p:sp>
        <p:nvSpPr>
          <p:cNvPr id="5" name="Prostokąt 4"/>
          <p:cNvSpPr/>
          <p:nvPr/>
        </p:nvSpPr>
        <p:spPr>
          <a:xfrm>
            <a:off x="638362" y="363144"/>
            <a:ext cx="8064896" cy="1569660"/>
          </a:xfrm>
          <a:prstGeom prst="rect">
            <a:avLst/>
          </a:prstGeom>
          <a:gradFill>
            <a:gsLst>
              <a:gs pos="0">
                <a:schemeClr val="bg2">
                  <a:tint val="40000"/>
                  <a:satMod val="350000"/>
                </a:schemeClr>
              </a:gs>
              <a:gs pos="18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 widocznie musiało być, a wierzę, że wszystko dzieje się po coś, i Ten, który patrzy z góry, ma wszystko jakby zaplanowane i przyjmuję to ze spokojem. – przekonywał.</a:t>
            </a:r>
          </a:p>
          <a:p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Wypowiedź dotyczyła kontuzji stopy, której doznał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yszard\Desktop\PREZENTACJA\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260648"/>
            <a:ext cx="7128792" cy="4320480"/>
          </a:xfrm>
          <a:prstGeom prst="rect">
            <a:avLst/>
          </a:prstGeom>
          <a:noFill/>
          <a:effectLst>
            <a:softEdge rad="241300"/>
          </a:effectLst>
        </p:spPr>
      </p:pic>
      <p:sp>
        <p:nvSpPr>
          <p:cNvPr id="2" name="pole tekstowe 1"/>
          <p:cNvSpPr txBox="1"/>
          <p:nvPr/>
        </p:nvSpPr>
        <p:spPr>
          <a:xfrm>
            <a:off x="179512" y="4293096"/>
            <a:ext cx="8856984" cy="2092881"/>
          </a:xfrm>
          <a:prstGeom prst="rect">
            <a:avLst/>
          </a:prstGeom>
          <a:gradFill>
            <a:gsLst>
              <a:gs pos="50000">
                <a:schemeClr val="bg2">
                  <a:tint val="40000"/>
                  <a:satMod val="350000"/>
                  <a:alpha val="54000"/>
                </a:schemeClr>
              </a:gs>
              <a:gs pos="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 łatwo jest mówić o swojej wierze? </a:t>
            </a:r>
          </a:p>
          <a:p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nie? Dlaczego tak?</a:t>
            </a:r>
          </a:p>
          <a:p>
            <a:pPr marL="342900" indent="-342900">
              <a:buAutoNum type="arabicPeriod"/>
            </a:pPr>
            <a:endParaRPr lang="pl-PL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 startAt="2"/>
            </a:pP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Jakie trudności może napotkać człowiek otwarcie mówiący </a:t>
            </a:r>
          </a:p>
          <a:p>
            <a:r>
              <a:rPr lang="pl-PL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swojej wierze w Boga?</a:t>
            </a:r>
            <a:endParaRPr lang="pl-PL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11560" y="3140968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chemeClr val="bg1"/>
                </a:solidFill>
              </a:rPr>
              <a:t>„Jak </a:t>
            </a:r>
            <a:r>
              <a:rPr lang="pl-PL" i="1" dirty="0">
                <a:solidFill>
                  <a:schemeClr val="bg1"/>
                </a:solidFill>
              </a:rPr>
              <a:t>Pan Bóg da - będzie medal, </a:t>
            </a:r>
            <a:endParaRPr lang="pl-PL" i="1" dirty="0" smtClean="0">
              <a:solidFill>
                <a:schemeClr val="bg1"/>
              </a:solidFill>
            </a:endParaRPr>
          </a:p>
          <a:p>
            <a:pPr algn="ctr"/>
            <a:r>
              <a:rPr lang="pl-PL" i="1" dirty="0" smtClean="0">
                <a:solidFill>
                  <a:schemeClr val="bg1"/>
                </a:solidFill>
              </a:rPr>
              <a:t>nie </a:t>
            </a:r>
            <a:r>
              <a:rPr lang="pl-PL" i="1" dirty="0">
                <a:solidFill>
                  <a:schemeClr val="bg1"/>
                </a:solidFill>
              </a:rPr>
              <a:t>będzie - to poczekam. </a:t>
            </a:r>
            <a:endParaRPr lang="pl-PL" i="1" dirty="0" smtClean="0">
              <a:solidFill>
                <a:schemeClr val="bg1"/>
              </a:solidFill>
            </a:endParaRPr>
          </a:p>
          <a:p>
            <a:pPr algn="ctr"/>
            <a:r>
              <a:rPr lang="pl-PL" i="1" dirty="0" smtClean="0">
                <a:solidFill>
                  <a:schemeClr val="bg1"/>
                </a:solidFill>
              </a:rPr>
              <a:t>Dostałem </a:t>
            </a:r>
            <a:r>
              <a:rPr lang="pl-PL" i="1" dirty="0">
                <a:solidFill>
                  <a:schemeClr val="bg1"/>
                </a:solidFill>
              </a:rPr>
              <a:t>dwa. Bóg był bardzo hojny”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Ryszard\Desktop\PREZENTACJA\stoka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  <a14:imgEffect>
                      <a14:saturation sat="271000"/>
                    </a14:imgEffect>
                    <a14:imgEffect>
                      <a14:brightnessContrast bright="32000" contras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18152" y="141601"/>
            <a:ext cx="3990352" cy="2501007"/>
          </a:xfrm>
          <a:prstGeom prst="rect">
            <a:avLst/>
          </a:prstGeom>
          <a:noFill/>
          <a:effectLst>
            <a:reflection endPos="71000" dist="50800" dir="5400000" sy="-100000" algn="bl" rotWithShape="0"/>
            <a:softEdge rad="152400"/>
          </a:effectLst>
        </p:spPr>
      </p:pic>
      <p:sp>
        <p:nvSpPr>
          <p:cNvPr id="5" name="Prostokąt 4"/>
          <p:cNvSpPr/>
          <p:nvPr/>
        </p:nvSpPr>
        <p:spPr>
          <a:xfrm>
            <a:off x="221608" y="1209598"/>
            <a:ext cx="4896544" cy="738664"/>
          </a:xfrm>
          <a:prstGeom prst="rect">
            <a:avLst/>
          </a:prstGeom>
          <a:gradFill>
            <a:gsLst>
              <a:gs pos="24000">
                <a:schemeClr val="tx1"/>
              </a:gs>
              <a:gs pos="89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„Bo </a:t>
            </a: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ćwiczenie cielesne nie na wiele się przyda; pobożność zaś przydatna jest </a:t>
            </a: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wszystkiego, mając zapewnienie życia obecnego i tego, które ma nadejść</a:t>
            </a: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.”  (</a:t>
            </a: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Tm 4,8)</a:t>
            </a:r>
            <a:endParaRPr lang="pl-PL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32039" y="2368332"/>
            <a:ext cx="8461448" cy="954107"/>
          </a:xfrm>
          <a:prstGeom prst="rect">
            <a:avLst/>
          </a:prstGeom>
          <a:gradFill>
            <a:gsLst>
              <a:gs pos="60000">
                <a:schemeClr val="tx1">
                  <a:alpha val="49000"/>
                </a:schemeClr>
              </a:gs>
              <a:gs pos="87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fontAlgn="base"/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”Każdy</a:t>
            </a: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który staje do zapasów, wszystkiego sobie odmawia; oni, aby zdobyć przemijającą nagrodę, my zaś nieprzemijającą. Ja przeto biegnę nie jakby na oślep; walczę nie tak, jakbym zadawał ciosy w próżnię, lecz poskramiam moje ciało i biorę je w niewolę, abym innym głosząc naukę, sam przypadkiem nie został uznany za niezdatnego</a:t>
            </a: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.” (1 </a:t>
            </a: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Kor 9,24-27)</a:t>
            </a:r>
          </a:p>
        </p:txBody>
      </p:sp>
      <p:sp>
        <p:nvSpPr>
          <p:cNvPr id="7" name="Prostokąt 6"/>
          <p:cNvSpPr/>
          <p:nvPr/>
        </p:nvSpPr>
        <p:spPr>
          <a:xfrm>
            <a:off x="357158" y="214290"/>
            <a:ext cx="4211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Pismo Święte: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19711" y="6078607"/>
            <a:ext cx="8496944" cy="523220"/>
          </a:xfrm>
          <a:prstGeom prst="rect">
            <a:avLst/>
          </a:prstGeom>
          <a:gradFill>
            <a:gsLst>
              <a:gs pos="25000">
                <a:schemeClr val="tx1"/>
              </a:gs>
              <a:gs pos="9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„I </a:t>
            </a: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zatem mając dokoła siebie takie mnóstwo świadków, odłożywszy wszelki ciężar, [a przede wszystkim] grzech, który nas łatwo zwodzi, winniśmy wytrwale biec w wyznaczonych nam zawodach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Hbr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12:1)</a:t>
            </a: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3562" y="3573159"/>
            <a:ext cx="6122232" cy="738664"/>
          </a:xfrm>
          <a:prstGeom prst="rect">
            <a:avLst/>
          </a:prstGeom>
          <a:gradFill>
            <a:gsLst>
              <a:gs pos="60000">
                <a:schemeClr val="tx1">
                  <a:alpha val="68000"/>
                </a:schemeClr>
              </a:gs>
              <a:gs pos="89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„Czyż </a:t>
            </a:r>
            <a:r>
              <a:rPr lang="pl-PL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nie wiecie, że gdy zawodnicy biegną na stadionie, wszyscy wprawdzie biegną, lecz jeden tylko otrzymuje nagrodę</a:t>
            </a:r>
            <a:r>
              <a:rPr lang="pl-PL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pl-PL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 Przeto tak biegnijcie, abyście ją otrzymali</a:t>
            </a:r>
            <a:r>
              <a:rPr lang="pl-PL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pl-PL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(1 Kor 9:24)</a:t>
            </a:r>
            <a:endParaRPr lang="pl-PL" sz="1200" dirty="0"/>
          </a:p>
        </p:txBody>
      </p:sp>
      <p:sp>
        <p:nvSpPr>
          <p:cNvPr id="9" name="Prostokąt 8"/>
          <p:cNvSpPr/>
          <p:nvPr/>
        </p:nvSpPr>
        <p:spPr>
          <a:xfrm>
            <a:off x="179512" y="5301208"/>
            <a:ext cx="5663622" cy="523220"/>
          </a:xfrm>
          <a:prstGeom prst="rect">
            <a:avLst/>
          </a:prstGeom>
          <a:gradFill>
            <a:gsLst>
              <a:gs pos="25000">
                <a:schemeClr val="tx1"/>
              </a:gs>
              <a:gs pos="9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„Również jeżeli ktoś staje do zapasów, otrzymuje wieniec tylko [wtedy], jeżeli walczył przepisowo.” </a:t>
            </a:r>
            <a:r>
              <a:rPr lang="pl-PL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Tym 2:5) </a:t>
            </a: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059832" y="4485825"/>
            <a:ext cx="5869160" cy="738664"/>
          </a:xfrm>
          <a:prstGeom prst="rect">
            <a:avLst/>
          </a:prstGeom>
          <a:gradFill>
            <a:gsLst>
              <a:gs pos="25000">
                <a:schemeClr val="tx1"/>
              </a:gs>
              <a:gs pos="90000">
                <a:schemeClr val="bg2">
                  <a:tint val="45000"/>
                  <a:shade val="99000"/>
                  <a:satMod val="350000"/>
                </a:schemeClr>
              </a:gs>
              <a:gs pos="100000">
                <a:schemeClr val="bg2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 dobrych zawodach wystąpiłem, bieg ukończyłem, wiarę ustrzegłem. Na ostatek odłożono dla mnie wieniec sprawiedliwości, który mi w owym dniu odda Pan, sprawiedliwy Sędzia…” (2 Tym 4:7-8a)</a:t>
            </a:r>
            <a:endParaRPr lang="pl-PL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492</Words>
  <Application>Microsoft Office PowerPoint</Application>
  <PresentationFormat>Pokaz na ekranie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Motyw pakietu Office</vt:lpstr>
      <vt:lpstr>Prezentacja programu PowerPoint</vt:lpstr>
      <vt:lpstr>Kamil Stoch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Notatka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Ryszard</dc:creator>
  <cp:lastModifiedBy>Kuria</cp:lastModifiedBy>
  <cp:revision>51</cp:revision>
  <dcterms:created xsi:type="dcterms:W3CDTF">2017-01-21T07:26:27Z</dcterms:created>
  <dcterms:modified xsi:type="dcterms:W3CDTF">2017-03-01T13:47:49Z</dcterms:modified>
</cp:coreProperties>
</file>