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4" r:id="rId5"/>
    <p:sldId id="261" r:id="rId6"/>
    <p:sldId id="275" r:id="rId7"/>
    <p:sldId id="276" r:id="rId8"/>
    <p:sldId id="280" r:id="rId9"/>
    <p:sldId id="281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Josefin Sans" pitchFamily="2" charset="-18"/>
      <p:regular r:id="rId19"/>
      <p:bold r:id="rId20"/>
      <p:italic r:id="rId21"/>
      <p:boldItalic r:id="rId22"/>
    </p:embeddedFont>
    <p:embeddedFont>
      <p:font typeface="Josefin Sans Bold" pitchFamily="2" charset="-18"/>
      <p:bold r:id="rId23"/>
      <p:boldItalic r:id="rId24"/>
    </p:embeddedFont>
    <p:embeddedFont>
      <p:font typeface="Josefin Sans Regular" pitchFamily="2" charset="-18"/>
      <p:regular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0B034B-5F7A-FAB2-4157-CC163D3D5EC7}" name="Bartłomiej Kempe" initials="BK" userId="S::bkempe@sdl.com::5d4599a6-648a-46e1-9092-7ec9a2d412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nowak" initials="r" lastIdx="1" clrIdx="0">
    <p:extLst>
      <p:ext uri="{19B8F6BF-5375-455C-9EA6-DF929625EA0E}">
        <p15:presenceInfo xmlns:p15="http://schemas.microsoft.com/office/powerpoint/2012/main" userId="r.nowak" providerId="None"/>
      </p:ext>
    </p:extLst>
  </p:cmAuthor>
  <p:cmAuthor id="2" name="Renata Krupa" initials="RK" lastIdx="9" clrIdx="1">
    <p:extLst>
      <p:ext uri="{19B8F6BF-5375-455C-9EA6-DF929625EA0E}">
        <p15:presenceInfo xmlns:p15="http://schemas.microsoft.com/office/powerpoint/2012/main" userId="S::r.krupa@lechaa.pl::cfb92000-930d-4cd7-a58b-c3e40ecc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9"/>
    <a:srgbClr val="4C5D73"/>
    <a:srgbClr val="C00F0F"/>
    <a:srgbClr val="F2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9" autoAdjust="0"/>
  </p:normalViewPr>
  <p:slideViewPr>
    <p:cSldViewPr snapToGrid="0">
      <p:cViewPr varScale="1">
        <p:scale>
          <a:sx n="79" d="100"/>
          <a:sy n="79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entury Gothic"/>
      </a:defRPr>
    </a:lvl1pPr>
    <a:lvl2pPr indent="228600" latinLnBrk="0">
      <a:defRPr sz="1200">
        <a:latin typeface="+mj-lt"/>
        <a:ea typeface="+mj-ea"/>
        <a:cs typeface="+mj-cs"/>
        <a:sym typeface="Century Gothic"/>
      </a:defRPr>
    </a:lvl2pPr>
    <a:lvl3pPr indent="457200" latinLnBrk="0">
      <a:defRPr sz="1200">
        <a:latin typeface="+mj-lt"/>
        <a:ea typeface="+mj-ea"/>
        <a:cs typeface="+mj-cs"/>
        <a:sym typeface="Century Gothic"/>
      </a:defRPr>
    </a:lvl3pPr>
    <a:lvl4pPr indent="685800" latinLnBrk="0">
      <a:defRPr sz="1200">
        <a:latin typeface="+mj-lt"/>
        <a:ea typeface="+mj-ea"/>
        <a:cs typeface="+mj-cs"/>
        <a:sym typeface="Century Gothic"/>
      </a:defRPr>
    </a:lvl4pPr>
    <a:lvl5pPr indent="914400" latinLnBrk="0">
      <a:defRPr sz="1200">
        <a:latin typeface="+mj-lt"/>
        <a:ea typeface="+mj-ea"/>
        <a:cs typeface="+mj-cs"/>
        <a:sym typeface="Century Gothic"/>
      </a:defRPr>
    </a:lvl5pPr>
    <a:lvl6pPr indent="1143000" latinLnBrk="0">
      <a:defRPr sz="1200">
        <a:latin typeface="+mj-lt"/>
        <a:ea typeface="+mj-ea"/>
        <a:cs typeface="+mj-cs"/>
        <a:sym typeface="Century Gothic"/>
      </a:defRPr>
    </a:lvl6pPr>
    <a:lvl7pPr indent="1371600" latinLnBrk="0">
      <a:defRPr sz="1200">
        <a:latin typeface="+mj-lt"/>
        <a:ea typeface="+mj-ea"/>
        <a:cs typeface="+mj-cs"/>
        <a:sym typeface="Century Gothic"/>
      </a:defRPr>
    </a:lvl7pPr>
    <a:lvl8pPr indent="1600200" latinLnBrk="0">
      <a:defRPr sz="1200">
        <a:latin typeface="+mj-lt"/>
        <a:ea typeface="+mj-ea"/>
        <a:cs typeface="+mj-cs"/>
        <a:sym typeface="Century Gothic"/>
      </a:defRPr>
    </a:lvl8pPr>
    <a:lvl9pPr indent="18288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64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65005">
            <a:off x="10575925" y="4250268"/>
            <a:ext cx="3689797" cy="413633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kst tytułowy"/>
          <p:cNvSpPr txBox="1">
            <a:spLocks noGrp="1"/>
          </p:cNvSpPr>
          <p:nvPr>
            <p:ph type="title"/>
          </p:nvPr>
        </p:nvSpPr>
        <p:spPr>
          <a:xfrm>
            <a:off x="1520650" y="964638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1ECE9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3522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1ECE9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1ECE9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1ECE9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1ECE9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1ECE9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pic>
        <p:nvPicPr>
          <p:cNvPr id="15" name="Obraz 4" descr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751" y="5481851"/>
            <a:ext cx="1872828" cy="711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9" descr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55" y="5481068"/>
            <a:ext cx="1461323" cy="71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raz 7" descr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8227" y="5514252"/>
            <a:ext cx="2462409" cy="646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raz 5" descr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10307">
            <a:off x="-746456" y="-982480"/>
            <a:ext cx="3102638" cy="294732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116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pic>
        <p:nvPicPr>
          <p:cNvPr id="118" name="Obraz 7" descr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0349">
            <a:off x="9837873" y="-3025851"/>
            <a:ext cx="4708250" cy="527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braz 12" descr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6854">
            <a:off x="-2315559" y="5044394"/>
            <a:ext cx="5488364" cy="521361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61842">
            <a:off x="9743688" y="-1835038"/>
            <a:ext cx="5488365" cy="5213618"/>
          </a:xfrm>
          <a:prstGeom prst="rect">
            <a:avLst/>
          </a:prstGeom>
          <a:ln w="12700">
            <a:miter lim="400000"/>
          </a:ln>
          <a:effectLst>
            <a:outerShdw blurRad="444500" dist="38100" dir="8100000" rotWithShape="0">
              <a:srgbClr val="000000">
                <a:alpha val="40000"/>
              </a:srgbClr>
            </a:outerShdw>
          </a:effectLst>
        </p:spPr>
      </p:pic>
      <p:pic>
        <p:nvPicPr>
          <p:cNvPr id="140" name="Obraz 1" descr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9008">
            <a:off x="-3167353" y="4933362"/>
            <a:ext cx="5488365" cy="5213618"/>
          </a:xfrm>
          <a:prstGeom prst="rect">
            <a:avLst/>
          </a:prstGeom>
          <a:ln w="12700">
            <a:miter lim="400000"/>
          </a:ln>
          <a:effectLst>
            <a:outerShdw blurRad="444500" dist="38100" dir="18900000" rotWithShape="0">
              <a:srgbClr val="000000">
                <a:alpha val="40000"/>
              </a:srgbClr>
            </a:outerShdw>
          </a:effectLst>
        </p:spPr>
      </p:pic>
      <p:sp>
        <p:nvSpPr>
          <p:cNvPr id="141" name="Tekst tytułowy"/>
          <p:cNvSpPr txBox="1"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1ECE9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ln w="12700">
            <a:miter lim="400000"/>
          </a:ln>
          <a:effectLst>
            <a:outerShdw blurRad="4445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50" name="Tekst tytułowy"/>
          <p:cNvSpPr txBox="1"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51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872762" y="4589462"/>
            <a:ext cx="9474689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65005">
            <a:off x="10575925" y="4250268"/>
            <a:ext cx="3689797" cy="4136333"/>
          </a:xfrm>
          <a:prstGeom prst="rect">
            <a:avLst/>
          </a:prstGeom>
          <a:ln w="12700">
            <a:miter lim="400000"/>
          </a:ln>
          <a:effectLst>
            <a:outerShdw blurRad="444500" dist="38100" dir="13500000" rotWithShape="0">
              <a:srgbClr val="000000">
                <a:alpha val="40000"/>
              </a:srgbClr>
            </a:outerShdw>
          </a:effectLst>
        </p:spPr>
      </p:pic>
      <p:sp>
        <p:nvSpPr>
          <p:cNvPr id="160" name="Tekst tytułowy"/>
          <p:cNvSpPr txBox="1">
            <a:spLocks noGrp="1"/>
          </p:cNvSpPr>
          <p:nvPr>
            <p:ph type="title"/>
          </p:nvPr>
        </p:nvSpPr>
        <p:spPr>
          <a:xfrm>
            <a:off x="1524000" y="2925811"/>
            <a:ext cx="9144000" cy="100637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1ECE9"/>
                </a:solidFill>
              </a:defRPr>
            </a:lvl1pPr>
          </a:lstStyle>
          <a:p>
            <a:r>
              <a:t>Tekst tytułowy</a:t>
            </a:r>
          </a:p>
        </p:txBody>
      </p:sp>
      <p:grpSp>
        <p:nvGrpSpPr>
          <p:cNvPr id="164" name="Grupa 11"/>
          <p:cNvGrpSpPr/>
          <p:nvPr/>
        </p:nvGrpSpPr>
        <p:grpSpPr>
          <a:xfrm>
            <a:off x="2671723" y="5481068"/>
            <a:ext cx="6841854" cy="712985"/>
            <a:chOff x="0" y="0"/>
            <a:chExt cx="6841853" cy="712984"/>
          </a:xfrm>
        </p:grpSpPr>
        <p:pic>
          <p:nvPicPr>
            <p:cNvPr id="161" name="Obraz 4" descr="Obraz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390"/>
              <a:ext cx="1874885" cy="712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Obraz 9" descr="Obraz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530" y="-1"/>
              <a:ext cx="1461324" cy="712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Obraz 7" descr="Obraz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6500" y="33182"/>
              <a:ext cx="2462415" cy="6466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5" name="Obraz 3" descr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1227">
            <a:off x="-2950474" y="-2530606"/>
            <a:ext cx="5327926" cy="5061211"/>
          </a:xfrm>
          <a:prstGeom prst="rect">
            <a:avLst/>
          </a:prstGeom>
          <a:ln w="12700">
            <a:miter lim="400000"/>
          </a:ln>
          <a:effectLst>
            <a:outerShdw blurRad="1905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6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02090">
            <a:off x="-2503356" y="-78799"/>
            <a:ext cx="5579727" cy="6254980"/>
          </a:xfrm>
          <a:prstGeom prst="rect">
            <a:avLst/>
          </a:prstGeom>
          <a:ln w="12700">
            <a:miter lim="400000"/>
          </a:ln>
          <a:effectLst>
            <a:outerShdw blurRad="4445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6" name="Tekst tytułowy"/>
          <p:cNvSpPr txBox="1"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1ECE9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37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872762" y="4589462"/>
            <a:ext cx="9474689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1ECE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1ECE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1ECE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1ECE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1ECE9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8" descr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16863">
            <a:off x="-2422068" y="3636602"/>
            <a:ext cx="3905403" cy="4378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Obraz 5" descr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7539">
            <a:off x="9331658" y="-2552022"/>
            <a:ext cx="4650784" cy="521361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pic>
        <p:nvPicPr>
          <p:cNvPr id="5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-1671118" y="2834595"/>
            <a:ext cx="3342235" cy="374670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35802" y="-1167381"/>
            <a:ext cx="5488364" cy="5213618"/>
          </a:xfrm>
          <a:prstGeom prst="rect">
            <a:avLst/>
          </a:prstGeom>
          <a:ln w="12700">
            <a:miter lim="400000"/>
          </a:ln>
          <a:effectLst>
            <a:outerShdw blurRad="444500" dist="38100" dir="8100000" rotWithShape="0">
              <a:srgbClr val="000000">
                <a:alpha val="40000"/>
              </a:srgbClr>
            </a:outerShdw>
          </a:effectLst>
        </p:spPr>
      </p:pic>
      <p:sp>
        <p:nvSpPr>
          <p:cNvPr id="6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72480">
            <a:off x="9204025" y="-1489318"/>
            <a:ext cx="4718664" cy="448245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6125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63792">
            <a:off x="-1955882" y="3354647"/>
            <a:ext cx="5035267" cy="5644631"/>
          </a:xfrm>
          <a:prstGeom prst="rect">
            <a:avLst/>
          </a:prstGeom>
          <a:ln w="12700">
            <a:miter lim="400000"/>
          </a:ln>
          <a:effectLst>
            <a:outerShdw blurRad="444500" dist="38100" dir="18900000" rotWithShape="0">
              <a:srgbClr val="000000">
                <a:alpha val="40000"/>
              </a:srgbClr>
            </a:outerShdw>
          </a:effectLst>
        </p:spPr>
      </p:pic>
      <p:sp>
        <p:nvSpPr>
          <p:cNvPr id="10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1ECE9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0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1ECE9"/>
                </a:solidFill>
              </a:defRPr>
            </a:lvl1pPr>
            <a:lvl2pPr>
              <a:defRPr>
                <a:solidFill>
                  <a:srgbClr val="F1ECE9"/>
                </a:solidFill>
              </a:defRPr>
            </a:lvl2pPr>
            <a:lvl3pPr>
              <a:defRPr>
                <a:solidFill>
                  <a:srgbClr val="F1ECE9"/>
                </a:solidFill>
              </a:defRPr>
            </a:lvl3pPr>
            <a:lvl4pPr>
              <a:defRPr>
                <a:solidFill>
                  <a:srgbClr val="F1ECE9"/>
                </a:solidFill>
              </a:defRPr>
            </a:lvl4pPr>
            <a:lvl5pPr>
              <a:defRPr>
                <a:solidFill>
                  <a:srgbClr val="F1ECE9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158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 descr="Obraz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0461" y="3050407"/>
            <a:ext cx="5035267" cy="564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5" r:id="rId7"/>
    <p:sldLayoutId id="2147483658" r:id="rId8"/>
    <p:sldLayoutId id="2147483666" r:id="rId9"/>
    <p:sldLayoutId id="2147483659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C5D73"/>
          </a:solidFill>
          <a:uFillTx/>
          <a:latin typeface="Josefin Sans Bold"/>
          <a:ea typeface="Josefin Sans Bold"/>
          <a:cs typeface="Josefin Sans Bold"/>
          <a:sym typeface="Josefin Sans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5D73"/>
          </a:solidFill>
          <a:uFillTx/>
          <a:latin typeface="Josefin Sans Regular"/>
          <a:ea typeface="Josefin Sans Regular"/>
          <a:cs typeface="Josefin Sans Regular"/>
          <a:sym typeface="Josefin Sans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ubert_Wagn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port.tvp.pl/47176417/retro-tvp-sport-final-igrzysk-olimpijskich-1976-polska-zsrr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dPUHCZSNY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ytuł 1"/>
          <p:cNvSpPr txBox="1">
            <a:spLocks noGrp="1"/>
          </p:cNvSpPr>
          <p:nvPr>
            <p:ph type="ctrTitle"/>
          </p:nvPr>
        </p:nvSpPr>
        <p:spPr>
          <a:xfrm>
            <a:off x="1520650" y="1733938"/>
            <a:ext cx="9144001" cy="21705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Wiara</a:t>
            </a:r>
            <a:r>
              <a:rPr dirty="0"/>
              <a:t> w </a:t>
            </a:r>
            <a:r>
              <a:rPr dirty="0" err="1"/>
              <a:t>zwycięstwo</a:t>
            </a:r>
            <a:r>
              <a:rPr dirty="0"/>
              <a:t> </a:t>
            </a:r>
            <a:r>
              <a:rPr dirty="0" err="1"/>
              <a:t>źródłem</a:t>
            </a:r>
            <a:r>
              <a:rPr dirty="0"/>
              <a:t> </a:t>
            </a:r>
            <a:r>
              <a:rPr dirty="0" err="1"/>
              <a:t>sukcesu</a:t>
            </a:r>
            <a:endParaRPr dirty="0"/>
          </a:p>
        </p:txBody>
      </p:sp>
      <p:sp>
        <p:nvSpPr>
          <p:cNvPr id="176" name="Podtytuł 2"/>
          <p:cNvSpPr txBox="1">
            <a:spLocks noGrp="1"/>
          </p:cNvSpPr>
          <p:nvPr>
            <p:ph type="subTitle" sz="quarter" idx="1"/>
          </p:nvPr>
        </p:nvSpPr>
        <p:spPr>
          <a:xfrm>
            <a:off x="1074145" y="4055093"/>
            <a:ext cx="10037010" cy="13683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Hubert Jerzy Wagner „kat” </a:t>
            </a:r>
            <a:r>
              <a:rPr lang="pl-PL" sz="2800" dirty="0"/>
              <a:t>—</a:t>
            </a:r>
            <a:r>
              <a:rPr sz="2800" dirty="0"/>
              <a:t> </a:t>
            </a:r>
            <a:r>
              <a:rPr sz="2800" dirty="0" err="1"/>
              <a:t>wielki</a:t>
            </a:r>
            <a:r>
              <a:rPr sz="2800" dirty="0"/>
              <a:t> </a:t>
            </a:r>
            <a:r>
              <a:rPr sz="2800" dirty="0" err="1"/>
              <a:t>trener</a:t>
            </a:r>
            <a:r>
              <a:rPr sz="2800" dirty="0"/>
              <a:t> </a:t>
            </a:r>
            <a:r>
              <a:rPr sz="2800" dirty="0" err="1"/>
              <a:t>polskich</a:t>
            </a:r>
            <a:r>
              <a:rPr sz="2800" dirty="0"/>
              <a:t> </a:t>
            </a:r>
            <a:r>
              <a:rPr sz="2800" dirty="0" err="1"/>
              <a:t>siatkarzy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Jakie są Twoje igrzyska olimpijskie?"/>
          <p:cNvSpPr txBox="1">
            <a:spLocks noGrp="1"/>
          </p:cNvSpPr>
          <p:nvPr>
            <p:ph type="title"/>
          </p:nvPr>
        </p:nvSpPr>
        <p:spPr>
          <a:xfrm>
            <a:off x="910488" y="1519896"/>
            <a:ext cx="8700794" cy="75184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defRPr sz="3600"/>
            </a:pPr>
            <a:r>
              <a:rPr sz="4500" dirty="0" err="1"/>
              <a:t>Jakie</a:t>
            </a:r>
            <a:r>
              <a:rPr sz="4500" dirty="0"/>
              <a:t> </a:t>
            </a:r>
            <a:r>
              <a:rPr sz="4500" dirty="0" err="1"/>
              <a:t>są</a:t>
            </a:r>
            <a:r>
              <a:rPr sz="4500" dirty="0"/>
              <a:t> </a:t>
            </a:r>
            <a:r>
              <a:rPr sz="4500" dirty="0" err="1"/>
              <a:t>Twoje</a:t>
            </a:r>
            <a:r>
              <a:rPr sz="4500" dirty="0"/>
              <a:t> </a:t>
            </a:r>
            <a:r>
              <a:rPr sz="4500" dirty="0" err="1"/>
              <a:t>igrzyska</a:t>
            </a:r>
            <a:r>
              <a:rPr sz="4500" dirty="0"/>
              <a:t> </a:t>
            </a:r>
            <a:r>
              <a:rPr sz="4500" dirty="0" err="1"/>
              <a:t>olimpijskie</a:t>
            </a:r>
            <a:r>
              <a:rPr sz="4500" dirty="0"/>
              <a:t>?</a:t>
            </a:r>
          </a:p>
        </p:txBody>
      </p:sp>
      <p:sp>
        <p:nvSpPr>
          <p:cNvPr id="225" name="Czego od nich oczekujesz?"/>
          <p:cNvSpPr txBox="1"/>
          <p:nvPr/>
        </p:nvSpPr>
        <p:spPr>
          <a:xfrm>
            <a:off x="2492277" y="3088544"/>
            <a:ext cx="7684273" cy="82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defTabSz="713231">
              <a:lnSpc>
                <a:spcPct val="90000"/>
              </a:lnSpc>
              <a:defRPr sz="4680">
                <a:solidFill>
                  <a:srgbClr val="F1ECE9"/>
                </a:solidFill>
                <a:latin typeface="Josefin Sans Bold"/>
                <a:ea typeface="Josefin Sans Bold"/>
                <a:cs typeface="Josefin Sans Bold"/>
                <a:sym typeface="Josefin Sans Bold"/>
              </a:defRPr>
            </a:lvl1pPr>
          </a:lstStyle>
          <a:p>
            <a:r>
              <a:rPr sz="4500" dirty="0" err="1"/>
              <a:t>Czego</a:t>
            </a:r>
            <a:r>
              <a:rPr sz="4500" dirty="0"/>
              <a:t> od </a:t>
            </a:r>
            <a:r>
              <a:rPr sz="4500" dirty="0" err="1"/>
              <a:t>nich</a:t>
            </a:r>
            <a:r>
              <a:rPr sz="4500" dirty="0"/>
              <a:t> </a:t>
            </a:r>
            <a:r>
              <a:rPr sz="4500" dirty="0" err="1"/>
              <a:t>oczekujesz</a:t>
            </a:r>
            <a:r>
              <a:rPr sz="4500" dirty="0"/>
              <a:t>?</a:t>
            </a:r>
          </a:p>
        </p:txBody>
      </p:sp>
      <p:sp>
        <p:nvSpPr>
          <p:cNvPr id="226" name="O czym marzysz?"/>
          <p:cNvSpPr txBox="1"/>
          <p:nvPr/>
        </p:nvSpPr>
        <p:spPr>
          <a:xfrm>
            <a:off x="4511341" y="4734560"/>
            <a:ext cx="8700794" cy="95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13816">
              <a:lnSpc>
                <a:spcPct val="90000"/>
              </a:lnSpc>
              <a:defRPr sz="5340">
                <a:solidFill>
                  <a:srgbClr val="F1ECE9"/>
                </a:solidFill>
                <a:latin typeface="Josefin Sans Bold"/>
                <a:ea typeface="Josefin Sans Bold"/>
                <a:cs typeface="Josefin Sans Bold"/>
                <a:sym typeface="Josefin Sans Bold"/>
              </a:defRPr>
            </a:pPr>
            <a:r>
              <a:rPr sz="4500" dirty="0"/>
              <a:t>O </a:t>
            </a:r>
            <a:r>
              <a:rPr sz="4500" dirty="0" err="1"/>
              <a:t>czym</a:t>
            </a:r>
            <a:r>
              <a:rPr sz="4500" dirty="0"/>
              <a:t> </a:t>
            </a:r>
            <a:r>
              <a:rPr sz="4500" dirty="0" err="1"/>
              <a:t>marzysz</a:t>
            </a:r>
            <a:r>
              <a:rPr sz="4500" dirty="0"/>
              <a:t>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ziękuję za uwagę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Dziękuję za uwagę!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Źródła wykorzystane w prezentacj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Źródła wykorzystane w prezentacji</a:t>
            </a:r>
          </a:p>
        </p:txBody>
      </p:sp>
      <p:sp>
        <p:nvSpPr>
          <p:cNvPr id="231" name="https://eurosport.tvn24.pl/siatkowka/nikola-grbic-powolal-szeroka-kadre-na-sezon-2023-sklad-reprezentacji-polski_sto9600106/story.shtml Slajd 3 (zdjęcie)…"/>
          <p:cNvSpPr txBox="1">
            <a:spLocks noGrp="1"/>
          </p:cNvSpPr>
          <p:nvPr>
            <p:ph type="body" idx="1"/>
          </p:nvPr>
        </p:nvSpPr>
        <p:spPr>
          <a:xfrm>
            <a:off x="1733550" y="2374899"/>
            <a:ext cx="9620250" cy="3802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9455" indent="-219455" defTabSz="877823">
              <a:spcBef>
                <a:spcPts val="900"/>
              </a:spcBef>
              <a:defRPr sz="2688"/>
            </a:pPr>
            <a:r>
              <a:rPr lang="pl-PL"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Slajd 3 Polska Siatkówka, SZEROKI SKŁAD KADRY REPREZENTACJI POLSKI MĘŻCZYZN NA SEZON 2023, https://www.pzps.pl/pl/nowe/aktualnosci/217-artykuly/24541-szeroki-sklad-kadry-reprezentacji-polski-mezczyzn-na-sezon-2023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lang="pl-PL"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Hubert Wagner, Wikipedia </a:t>
            </a:r>
            <a:r>
              <a:rPr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tps://pl.wikipedia.org/wiki/Hubert_Wagner</a:t>
            </a:r>
            <a:r>
              <a:rPr sz="2000" dirty="0">
                <a:latin typeface="Josefin Sans" pitchFamily="2" charset="-18"/>
              </a:rPr>
              <a:t> (</a:t>
            </a:r>
            <a:r>
              <a:rPr sz="2000" dirty="0" err="1">
                <a:latin typeface="Josefin Sans" pitchFamily="2" charset="-18"/>
              </a:rPr>
              <a:t>tekst</a:t>
            </a:r>
            <a:r>
              <a:rPr sz="2000" dirty="0">
                <a:latin typeface="Josefin Sans" pitchFamily="2" charset="-18"/>
              </a:rPr>
              <a:t>)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lang="pl-PL" sz="2000" i="0" dirty="0">
                <a:effectLst/>
                <a:latin typeface="Josefin Sans" pitchFamily="2" charset="-18"/>
              </a:rPr>
              <a:t>Slajd 5: MŚ 1974: Złota drużyna Wagnera, Robert Murawski, Polsat Sport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lang="fr-FR"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Robert Murawski, </a:t>
            </a:r>
            <a:r>
              <a:rPr lang="pl-PL"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MŚ 1974: Złota drużyna Wagnera </a:t>
            </a:r>
            <a:r>
              <a:rPr lang="fr-FR" sz="2000" dirty="0">
                <a:uFill>
                  <a:solidFill>
                    <a:srgbClr val="0563C1"/>
                  </a:solidFill>
                </a:uFill>
                <a:latin typeface="Josefin Sans" pitchFamily="2" charset="-18"/>
              </a:rPr>
              <a:t>https://www.polsatsport.pl/wiadomosc/2014-08-23/ms-1974-zlota-druzyna-wagnera_1401199/</a:t>
            </a:r>
            <a:r>
              <a:rPr lang="fr-FR" sz="2000" dirty="0">
                <a:latin typeface="Josefin Sans" pitchFamily="2" charset="-18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olscy Siatkarze"/>
          <p:cNvSpPr txBox="1">
            <a:spLocks noGrp="1"/>
          </p:cNvSpPr>
          <p:nvPr>
            <p:ph type="title"/>
          </p:nvPr>
        </p:nvSpPr>
        <p:spPr>
          <a:xfrm>
            <a:off x="4361473" y="775179"/>
            <a:ext cx="7830527" cy="285273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Polscy</a:t>
            </a:r>
            <a:r>
              <a:rPr dirty="0"/>
              <a:t> </a:t>
            </a:r>
            <a:r>
              <a:rPr lang="pl-PL" dirty="0"/>
              <a:t>s</a:t>
            </a:r>
            <a:r>
              <a:rPr dirty="0" err="1"/>
              <a:t>iatkarze</a:t>
            </a:r>
            <a:r>
              <a:rPr dirty="0"/>
              <a:t> </a:t>
            </a:r>
          </a:p>
        </p:txBody>
      </p:sp>
      <p:sp>
        <p:nvSpPr>
          <p:cNvPr id="179" name="Jak to wygląda dziś?"/>
          <p:cNvSpPr txBox="1">
            <a:spLocks noGrp="1"/>
          </p:cNvSpPr>
          <p:nvPr>
            <p:ph type="body" sz="quarter" idx="1"/>
          </p:nvPr>
        </p:nvSpPr>
        <p:spPr>
          <a:xfrm>
            <a:off x="4361473" y="3760123"/>
            <a:ext cx="9474689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Jak to </a:t>
            </a:r>
            <a:r>
              <a:rPr sz="3600" dirty="0" err="1"/>
              <a:t>wygląda</a:t>
            </a:r>
            <a:r>
              <a:rPr sz="3600" dirty="0"/>
              <a:t> </a:t>
            </a:r>
            <a:r>
              <a:rPr sz="3600" dirty="0" err="1"/>
              <a:t>dziś</a:t>
            </a:r>
            <a:r>
              <a:rPr sz="3600" dirty="0"/>
              <a:t>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ner: Nicola Grbić">
            <a:extLst>
              <a:ext uri="{FF2B5EF4-FFF2-40B4-BE49-F238E27FC236}">
                <a16:creationId xmlns:a16="http://schemas.microsoft.com/office/drawing/2014/main" id="{DE38292C-66C8-1153-7447-A01FB9C373E5}"/>
              </a:ext>
            </a:extLst>
          </p:cNvPr>
          <p:cNvSpPr txBox="1">
            <a:spLocks/>
          </p:cNvSpPr>
          <p:nvPr/>
        </p:nvSpPr>
        <p:spPr>
          <a:xfrm>
            <a:off x="7118522" y="3667747"/>
            <a:ext cx="4050026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9pPr>
          </a:lstStyle>
          <a:p>
            <a:pPr hangingPunct="1"/>
            <a:r>
              <a:rPr lang="pl-PL" sz="4000" dirty="0"/>
              <a:t>Trener: Nicola </a:t>
            </a:r>
            <a:r>
              <a:rPr lang="pl-PL" sz="4000" dirty="0" err="1"/>
              <a:t>Grbić</a:t>
            </a:r>
            <a:endParaRPr lang="pl-PL" sz="4000" dirty="0"/>
          </a:p>
        </p:txBody>
      </p:sp>
      <p:sp>
        <p:nvSpPr>
          <p:cNvPr id="3" name="Powołani na sezon 2023:">
            <a:extLst>
              <a:ext uri="{FF2B5EF4-FFF2-40B4-BE49-F238E27FC236}">
                <a16:creationId xmlns:a16="http://schemas.microsoft.com/office/drawing/2014/main" id="{6156BAF7-9CC4-53A0-1683-F311F6E12B4A}"/>
              </a:ext>
            </a:extLst>
          </p:cNvPr>
          <p:cNvSpPr txBox="1">
            <a:spLocks/>
          </p:cNvSpPr>
          <p:nvPr/>
        </p:nvSpPr>
        <p:spPr>
          <a:xfrm>
            <a:off x="7118522" y="4997784"/>
            <a:ext cx="2286000" cy="144167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9pPr>
          </a:lstStyle>
          <a:p>
            <a:pPr marL="0" indent="0" hangingPunct="1">
              <a:buNone/>
            </a:pPr>
            <a:r>
              <a:rPr lang="pl-PL" u="sng" dirty="0"/>
              <a:t>Powołani na sezon 2023</a:t>
            </a:r>
          </a:p>
        </p:txBody>
      </p:sp>
      <p:pic>
        <p:nvPicPr>
          <p:cNvPr id="4" name="FuocqQAWcAM8JmY.jpeg" descr="FuocqQAWcAM8JmY.jpeg">
            <a:extLst>
              <a:ext uri="{FF2B5EF4-FFF2-40B4-BE49-F238E27FC236}">
                <a16:creationId xmlns:a16="http://schemas.microsoft.com/office/drawing/2014/main" id="{72801F09-0F5F-97DB-78D5-555392DD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4" y="294332"/>
            <a:ext cx="6269337" cy="6269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10461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ubert Jerzy Wagner">
            <a:extLst>
              <a:ext uri="{FF2B5EF4-FFF2-40B4-BE49-F238E27FC236}">
                <a16:creationId xmlns:a16="http://schemas.microsoft.com/office/drawing/2014/main" id="{DE8AC32B-2234-197C-AEFC-E9DCE182F066}"/>
              </a:ext>
            </a:extLst>
          </p:cNvPr>
          <p:cNvSpPr txBox="1">
            <a:spLocks/>
          </p:cNvSpPr>
          <p:nvPr/>
        </p:nvSpPr>
        <p:spPr>
          <a:xfrm>
            <a:off x="6127422" y="1340441"/>
            <a:ext cx="5731497" cy="10608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9pPr>
          </a:lstStyle>
          <a:p>
            <a:pPr hangingPunct="1"/>
            <a:r>
              <a:rPr lang="pl-PL" dirty="0"/>
              <a:t>Hubert Jerzy Wagner</a:t>
            </a:r>
          </a:p>
        </p:txBody>
      </p:sp>
      <p:sp>
        <p:nvSpPr>
          <p:cNvPr id="5" name="„Interesuje mnie tylko złoto”…">
            <a:extLst>
              <a:ext uri="{FF2B5EF4-FFF2-40B4-BE49-F238E27FC236}">
                <a16:creationId xmlns:a16="http://schemas.microsoft.com/office/drawing/2014/main" id="{95EFC9C7-FD7A-80F0-49DA-95DA892BF932}"/>
              </a:ext>
            </a:extLst>
          </p:cNvPr>
          <p:cNvSpPr txBox="1">
            <a:spLocks/>
          </p:cNvSpPr>
          <p:nvPr/>
        </p:nvSpPr>
        <p:spPr>
          <a:xfrm>
            <a:off x="6253018" y="2927020"/>
            <a:ext cx="4306166" cy="27004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C5D73"/>
                </a:solidFill>
                <a:uFillTx/>
                <a:latin typeface="Josefin Sans Regular"/>
                <a:ea typeface="Josefin Sans Regular"/>
                <a:cs typeface="Josefin Sans Regular"/>
                <a:sym typeface="Josefin Sans Regular"/>
              </a:defRPr>
            </a:lvl9pPr>
          </a:lstStyle>
          <a:p>
            <a:pPr marL="342900" indent="-342900" hangingPunct="1">
              <a:buFont typeface="Wingdings" panose="05000000000000000000" pitchFamily="2" charset="2"/>
              <a:buChar char="§"/>
            </a:pPr>
            <a:r>
              <a:rPr lang="pl-PL" sz="2000" dirty="0"/>
              <a:t>ur. 4 marca 1941 r. w Poznaniu </a:t>
            </a:r>
          </a:p>
          <a:p>
            <a:pPr marL="342900" indent="-342900" hangingPunct="1">
              <a:buFont typeface="Wingdings" panose="05000000000000000000" pitchFamily="2" charset="2"/>
              <a:buChar char="§"/>
            </a:pPr>
            <a:r>
              <a:rPr lang="pl-PL" sz="2000" dirty="0"/>
              <a:t>zm. 13 marca 2002 r. </a:t>
            </a:r>
            <a:br>
              <a:rPr lang="pl-PL" sz="2000" dirty="0"/>
            </a:br>
            <a:r>
              <a:rPr lang="pl-PL" sz="2000" dirty="0"/>
              <a:t>w Warszawie</a:t>
            </a:r>
          </a:p>
          <a:p>
            <a:pPr marL="342900" indent="-342900" hangingPunct="1">
              <a:buFont typeface="Wingdings" panose="05000000000000000000" pitchFamily="2" charset="2"/>
              <a:buChar char="§"/>
            </a:pPr>
            <a:r>
              <a:rPr lang="pl-PL" sz="2000" dirty="0"/>
              <a:t>polski siatkarz 1963-1971 </a:t>
            </a:r>
            <a:br>
              <a:rPr lang="pl-PL" sz="2000" dirty="0"/>
            </a:br>
            <a:r>
              <a:rPr lang="pl-PL" sz="2000" dirty="0"/>
              <a:t>(wystąpił 194 razy)</a:t>
            </a:r>
          </a:p>
          <a:p>
            <a:pPr marL="342900" indent="-342900" hangingPunct="1">
              <a:buFont typeface="Wingdings" panose="05000000000000000000" pitchFamily="2" charset="2"/>
              <a:buChar char="§"/>
            </a:pPr>
            <a:r>
              <a:rPr lang="pl-PL" sz="2000" dirty="0"/>
              <a:t>trener reprezentacji Polski </a:t>
            </a:r>
            <a:br>
              <a:rPr lang="pl-PL" sz="2000" dirty="0"/>
            </a:br>
            <a:r>
              <a:rPr lang="pl-PL" sz="2000" dirty="0"/>
              <a:t>w piłce siatkowej, pseudonim „Kat”</a:t>
            </a:r>
          </a:p>
          <a:p>
            <a:pPr marL="342900" indent="-342900" hangingPunct="1">
              <a:buFont typeface="Wingdings" panose="05000000000000000000" pitchFamily="2" charset="2"/>
              <a:buChar char="§"/>
            </a:pPr>
            <a:r>
              <a:rPr lang="pl-PL" sz="2000" dirty="0"/>
              <a:t>„Interesuje mnie tylko złoto.”</a:t>
            </a:r>
          </a:p>
          <a:p>
            <a:pPr marL="342900" indent="-342900" hangingPunct="1"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pic>
        <p:nvPicPr>
          <p:cNvPr id="6" name="Obraz 5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D2AAE7D8-2861-826D-E2D4-C406A721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187">
            <a:off x="-3136340" y="-811883"/>
            <a:ext cx="8764383" cy="83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05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„Wytrwałość rodzi sukces”"/>
          <p:cNvSpPr txBox="1">
            <a:spLocks noGrp="1"/>
          </p:cNvSpPr>
          <p:nvPr>
            <p:ph type="title"/>
          </p:nvPr>
        </p:nvSpPr>
        <p:spPr>
          <a:xfrm>
            <a:off x="3984754" y="815494"/>
            <a:ext cx="7830527" cy="2852738"/>
          </a:xfrm>
          <a:prstGeom prst="rect">
            <a:avLst/>
          </a:prstGeom>
        </p:spPr>
        <p:txBody>
          <a:bodyPr/>
          <a:lstStyle/>
          <a:p>
            <a:r>
              <a:rPr dirty="0"/>
              <a:t>„</a:t>
            </a:r>
            <a:r>
              <a:rPr dirty="0" err="1"/>
              <a:t>Wytrwałość</a:t>
            </a:r>
            <a:r>
              <a:rPr dirty="0"/>
              <a:t> </a:t>
            </a:r>
            <a:r>
              <a:rPr dirty="0" err="1"/>
              <a:t>rodzi</a:t>
            </a:r>
            <a:r>
              <a:rPr dirty="0"/>
              <a:t> </a:t>
            </a:r>
            <a:r>
              <a:rPr dirty="0" err="1"/>
              <a:t>sukces</a:t>
            </a:r>
            <a:r>
              <a:rPr dirty="0"/>
              <a:t>”</a:t>
            </a:r>
          </a:p>
        </p:txBody>
      </p:sp>
      <p:sp>
        <p:nvSpPr>
          <p:cNvPr id="2" name="Prostokąt: zaokrąglone rogi 1">
            <a:hlinkClick r:id="rId2"/>
            <a:extLst>
              <a:ext uri="{FF2B5EF4-FFF2-40B4-BE49-F238E27FC236}">
                <a16:creationId xmlns:a16="http://schemas.microsoft.com/office/drawing/2014/main" id="{E773C469-AD73-B921-C50A-75ECBB6480DD}"/>
              </a:ext>
            </a:extLst>
          </p:cNvPr>
          <p:cNvSpPr/>
          <p:nvPr/>
        </p:nvSpPr>
        <p:spPr>
          <a:xfrm>
            <a:off x="3984754" y="4046410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AEF9C22-07F1-2457-4D80-7AAA27829533}"/>
              </a:ext>
            </a:extLst>
          </p:cNvPr>
          <p:cNvSpPr txBox="1"/>
          <p:nvPr/>
        </p:nvSpPr>
        <p:spPr>
          <a:xfrm>
            <a:off x="3978350" y="5134358"/>
            <a:ext cx="821365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4C5D73"/>
                </a:solidFill>
                <a:effectLst/>
                <a:latin typeface="Josefin Sans" pitchFamily="2" charset="-18"/>
              </a:rPr>
              <a:t>Retro TVP Sport: finał IO 1976 (Polska – ZSRR), </a:t>
            </a:r>
            <a:endParaRPr lang="pl-PL" sz="2000" dirty="0">
              <a:solidFill>
                <a:srgbClr val="4C5D73"/>
              </a:solidFill>
              <a:effectLst/>
              <a:latin typeface="Josefin Sans" pitchFamily="2" charset="-18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ielka drużyna „kata”">
            <a:extLst>
              <a:ext uri="{FF2B5EF4-FFF2-40B4-BE49-F238E27FC236}">
                <a16:creationId xmlns:a16="http://schemas.microsoft.com/office/drawing/2014/main" id="{0307C6FE-E6BA-089E-7895-B4A623567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0697" y="829925"/>
            <a:ext cx="9010605" cy="13803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 err="1"/>
              <a:t>Wielka</a:t>
            </a:r>
            <a:r>
              <a:rPr sz="4000" dirty="0"/>
              <a:t> </a:t>
            </a:r>
            <a:r>
              <a:rPr sz="4000" dirty="0" err="1"/>
              <a:t>drużyna</a:t>
            </a:r>
            <a:r>
              <a:rPr lang="pl-PL" sz="4000" dirty="0"/>
              <a:t> „Kata” podczas Igrzysk w Montrealu w 1976 roku</a:t>
            </a:r>
            <a:endParaRPr sz="4000" dirty="0">
              <a:solidFill>
                <a:srgbClr val="F1ECE9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6FD3C6-C839-40D4-9112-235E0B9A8AC4}"/>
              </a:ext>
            </a:extLst>
          </p:cNvPr>
          <p:cNvSpPr/>
          <p:nvPr/>
        </p:nvSpPr>
        <p:spPr>
          <a:xfrm>
            <a:off x="3982534" y="24833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4C5D73"/>
                </a:solidFill>
              </a:rPr>
              <a:t>Edward Skorek – kapitan drużyny</a:t>
            </a:r>
            <a:r>
              <a:rPr lang="pl-PL" dirty="0">
                <a:solidFill>
                  <a:srgbClr val="4C5D73"/>
                </a:solidFill>
              </a:rPr>
              <a:t>	</a:t>
            </a:r>
          </a:p>
          <a:p>
            <a:r>
              <a:rPr lang="pl-PL" dirty="0">
                <a:solidFill>
                  <a:srgbClr val="4C5D73"/>
                </a:solidFill>
              </a:rPr>
              <a:t>Włodzimierz Stefański	</a:t>
            </a:r>
          </a:p>
          <a:p>
            <a:r>
              <a:rPr lang="pl-PL" dirty="0">
                <a:solidFill>
                  <a:srgbClr val="4C5D73"/>
                </a:solidFill>
              </a:rPr>
              <a:t>Bronisław Bebel	</a:t>
            </a:r>
          </a:p>
          <a:p>
            <a:r>
              <a:rPr lang="pl-PL" dirty="0">
                <a:solidFill>
                  <a:srgbClr val="4C5D73"/>
                </a:solidFill>
              </a:rPr>
              <a:t>Lech Łasko</a:t>
            </a:r>
          </a:p>
          <a:p>
            <a:r>
              <a:rPr lang="pl-PL" dirty="0">
                <a:solidFill>
                  <a:srgbClr val="4C5D73"/>
                </a:solidFill>
              </a:rPr>
              <a:t>Tomasz Wójtowicz	</a:t>
            </a:r>
          </a:p>
          <a:p>
            <a:r>
              <a:rPr lang="pl-PL" dirty="0">
                <a:solidFill>
                  <a:srgbClr val="4C5D73"/>
                </a:solidFill>
              </a:rPr>
              <a:t>Wiesław Gawłowski	</a:t>
            </a:r>
          </a:p>
          <a:p>
            <a:r>
              <a:rPr lang="pl-PL" dirty="0">
                <a:solidFill>
                  <a:srgbClr val="4C5D73"/>
                </a:solidFill>
              </a:rPr>
              <a:t>Mirosław </a:t>
            </a:r>
            <a:r>
              <a:rPr lang="pl-PL" dirty="0" err="1">
                <a:solidFill>
                  <a:srgbClr val="4C5D73"/>
                </a:solidFill>
              </a:rPr>
              <a:t>Rybaczewski</a:t>
            </a:r>
            <a:r>
              <a:rPr lang="pl-PL" dirty="0">
                <a:solidFill>
                  <a:srgbClr val="4C5D73"/>
                </a:solidFill>
              </a:rPr>
              <a:t>	</a:t>
            </a:r>
          </a:p>
          <a:p>
            <a:r>
              <a:rPr lang="pl-PL" dirty="0">
                <a:solidFill>
                  <a:srgbClr val="4C5D73"/>
                </a:solidFill>
              </a:rPr>
              <a:t>Zbigniew Lubiejewski	</a:t>
            </a:r>
          </a:p>
          <a:p>
            <a:r>
              <a:rPr lang="pl-PL" dirty="0">
                <a:solidFill>
                  <a:srgbClr val="4C5D73"/>
                </a:solidFill>
              </a:rPr>
              <a:t>Ryszard </a:t>
            </a:r>
            <a:r>
              <a:rPr lang="pl-PL" dirty="0" err="1">
                <a:solidFill>
                  <a:srgbClr val="4C5D73"/>
                </a:solidFill>
              </a:rPr>
              <a:t>Bosek</a:t>
            </a:r>
            <a:r>
              <a:rPr lang="pl-PL" dirty="0">
                <a:solidFill>
                  <a:srgbClr val="4C5D73"/>
                </a:solidFill>
              </a:rPr>
              <a:t>	</a:t>
            </a:r>
          </a:p>
          <a:p>
            <a:r>
              <a:rPr lang="pl-PL" dirty="0">
                <a:solidFill>
                  <a:srgbClr val="4C5D73"/>
                </a:solidFill>
              </a:rPr>
              <a:t>Włodzimierz </a:t>
            </a:r>
            <a:r>
              <a:rPr lang="pl-PL" dirty="0" err="1">
                <a:solidFill>
                  <a:srgbClr val="4C5D73"/>
                </a:solidFill>
              </a:rPr>
              <a:t>Sadalski</a:t>
            </a:r>
            <a:r>
              <a:rPr lang="pl-PL" dirty="0">
                <a:solidFill>
                  <a:srgbClr val="4C5D73"/>
                </a:solidFill>
              </a:rPr>
              <a:t>	</a:t>
            </a:r>
          </a:p>
          <a:p>
            <a:r>
              <a:rPr lang="pl-PL" dirty="0">
                <a:solidFill>
                  <a:srgbClr val="4C5D73"/>
                </a:solidFill>
              </a:rPr>
              <a:t>Zbigniew Zarzycki	</a:t>
            </a:r>
          </a:p>
          <a:p>
            <a:r>
              <a:rPr lang="pl-PL" dirty="0">
                <a:solidFill>
                  <a:srgbClr val="4C5D73"/>
                </a:solidFill>
              </a:rPr>
              <a:t>Marek </a:t>
            </a:r>
            <a:r>
              <a:rPr lang="pl-PL" dirty="0" err="1">
                <a:solidFill>
                  <a:srgbClr val="4C5D73"/>
                </a:solidFill>
              </a:rPr>
              <a:t>Karbarz</a:t>
            </a:r>
            <a:endParaRPr lang="pl-PL" dirty="0">
              <a:solidFill>
                <a:srgbClr val="4C5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2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„Jasne określenie celu i wielka wiara w jego osiągnięcie”">
            <a:extLst>
              <a:ext uri="{FF2B5EF4-FFF2-40B4-BE49-F238E27FC236}">
                <a16:creationId xmlns:a16="http://schemas.microsoft.com/office/drawing/2014/main" id="{FC29FADA-8E07-EA28-E63E-20DECF87A4FF}"/>
              </a:ext>
            </a:extLst>
          </p:cNvPr>
          <p:cNvSpPr txBox="1">
            <a:spLocks/>
          </p:cNvSpPr>
          <p:nvPr/>
        </p:nvSpPr>
        <p:spPr>
          <a:xfrm>
            <a:off x="1390410" y="1824357"/>
            <a:ext cx="6796660" cy="272638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9pPr>
          </a:lstStyle>
          <a:p>
            <a:pPr hangingPunct="1"/>
            <a:r>
              <a:rPr lang="pl-PL" sz="5400" dirty="0">
                <a:solidFill>
                  <a:srgbClr val="F1ECE9"/>
                </a:solidFill>
              </a:rPr>
              <a:t>„Jasne określenie celu i wielka wiara w jego osiągnięcie”</a:t>
            </a:r>
          </a:p>
        </p:txBody>
      </p:sp>
      <p:sp>
        <p:nvSpPr>
          <p:cNvPr id="3" name="Prostokąt: zaokrąglone rogi 2">
            <a:hlinkClick r:id="rId2"/>
            <a:extLst>
              <a:ext uri="{FF2B5EF4-FFF2-40B4-BE49-F238E27FC236}">
                <a16:creationId xmlns:a16="http://schemas.microsoft.com/office/drawing/2014/main" id="{6E5DD4AF-19E6-5E34-B788-3B46A2FE4316}"/>
              </a:ext>
            </a:extLst>
          </p:cNvPr>
          <p:cNvSpPr/>
          <p:nvPr/>
        </p:nvSpPr>
        <p:spPr>
          <a:xfrm>
            <a:off x="1482854" y="4543467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41894008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„16 przykazań Wagnera”">
            <a:extLst>
              <a:ext uri="{FF2B5EF4-FFF2-40B4-BE49-F238E27FC236}">
                <a16:creationId xmlns:a16="http://schemas.microsoft.com/office/drawing/2014/main" id="{A812847F-6258-F7B6-CF6A-795B36FBCD45}"/>
              </a:ext>
            </a:extLst>
          </p:cNvPr>
          <p:cNvSpPr txBox="1">
            <a:spLocks/>
          </p:cNvSpPr>
          <p:nvPr/>
        </p:nvSpPr>
        <p:spPr>
          <a:xfrm>
            <a:off x="1531835" y="292100"/>
            <a:ext cx="9128330" cy="111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F1ECE9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9pPr>
          </a:lstStyle>
          <a:p>
            <a:pPr algn="ctr" hangingPunct="1"/>
            <a:r>
              <a:rPr lang="pl-PL" dirty="0">
                <a:solidFill>
                  <a:srgbClr val="4C5D73"/>
                </a:solidFill>
              </a:rPr>
              <a:t>16 przykazań Wagnera</a:t>
            </a:r>
          </a:p>
        </p:txBody>
      </p:sp>
      <p:pic>
        <p:nvPicPr>
          <p:cNvPr id="5" name="Obraz 4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D0E4C83F-3F97-0332-DBFC-7536B8996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0771">
            <a:off x="338308" y="1343443"/>
            <a:ext cx="10134543" cy="51854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04D8035-A94F-4066-B38B-38890E66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30771">
            <a:off x="562250" y="1512658"/>
            <a:ext cx="9663787" cy="492635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4FABA45-A38E-A42E-6A15-B85C666A2322}"/>
              </a:ext>
            </a:extLst>
          </p:cNvPr>
          <p:cNvSpPr/>
          <p:nvPr/>
        </p:nvSpPr>
        <p:spPr>
          <a:xfrm>
            <a:off x="2095659" y="1971347"/>
            <a:ext cx="75267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1. Wyznacz swojemu zespołowi cel na granicy możliwości.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2. Ten cel muszą zrozumieć i zaakceptować wszyscy, dlatego czasem trzeba będzie poświęcić najlepszych.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3. Zwalcz mity o konkurentach nie do pokonania </a:t>
            </a:r>
            <a:br>
              <a:rPr lang="pl-PL" sz="2000" dirty="0">
                <a:solidFill>
                  <a:srgbClr val="4C5D73"/>
                </a:solidFill>
                <a:latin typeface="Josefin Sans" pitchFamily="2" charset="-18"/>
              </a:rPr>
            </a:br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i ograniczeniach nie do przejścia.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4. Ustal reguły gry i przestrzegaj ich bezwzględnie.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5. Zwracaj uwagę na szczegóły, bo generalia tworzą się same.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6. Ciężka i monotonna praca musi być przerywana odpoczynkiem. Każdy odpoczywa jak chce.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7. Dyskutuj, ale decyzje podejmuj sam. Muszą być nieodwołalne.</a:t>
            </a:r>
          </a:p>
          <a:p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8. Musisz przewyższać grupę, którą prowadzisz. Ale nie możesz też nadużywać swojej przewagi.</a:t>
            </a:r>
          </a:p>
        </p:txBody>
      </p:sp>
      <p:pic>
        <p:nvPicPr>
          <p:cNvPr id="10" name="Obraz 9" descr="Obraz zawierający obuwie, clipart, kreskówka, ilustracja&#10;&#10;Opis wygenerowany automatycznie">
            <a:extLst>
              <a:ext uri="{FF2B5EF4-FFF2-40B4-BE49-F238E27FC236}">
                <a16:creationId xmlns:a16="http://schemas.microsoft.com/office/drawing/2014/main" id="{F3821332-3745-64F4-F03B-9CBA1C388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43" y="1657350"/>
            <a:ext cx="2543662" cy="5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62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„16 przykazań Wagnera”">
            <a:extLst>
              <a:ext uri="{FF2B5EF4-FFF2-40B4-BE49-F238E27FC236}">
                <a16:creationId xmlns:a16="http://schemas.microsoft.com/office/drawing/2014/main" id="{12FA5967-FC73-72F9-B845-50EC2AA87980}"/>
              </a:ext>
            </a:extLst>
          </p:cNvPr>
          <p:cNvSpPr txBox="1">
            <a:spLocks/>
          </p:cNvSpPr>
          <p:nvPr/>
        </p:nvSpPr>
        <p:spPr>
          <a:xfrm>
            <a:off x="1531835" y="292100"/>
            <a:ext cx="9128330" cy="111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F1ECE9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C5D73"/>
                </a:solidFill>
                <a:uFillTx/>
                <a:latin typeface="Josefin Sans Bold"/>
                <a:ea typeface="Josefin Sans Bold"/>
                <a:cs typeface="Josefin Sans Bold"/>
                <a:sym typeface="Josefin Sans Bold"/>
              </a:defRPr>
            </a:lvl9pPr>
          </a:lstStyle>
          <a:p>
            <a:pPr algn="ctr" hangingPunct="1"/>
            <a:r>
              <a:rPr lang="pl-PL" dirty="0"/>
              <a:t>16 przykazań Wagnera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016406-8B2A-1C88-AB39-0DF49624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0789">
            <a:off x="2147516" y="1506985"/>
            <a:ext cx="9909509" cy="51799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AD75A0-A8FF-C52B-8C4C-065159350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0789">
            <a:off x="2329167" y="1663590"/>
            <a:ext cx="9543816" cy="482597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3823F0B-BF01-A7A0-CECE-021C7EE0EE9A}"/>
              </a:ext>
            </a:extLst>
          </p:cNvPr>
          <p:cNvSpPr/>
          <p:nvPr/>
        </p:nvSpPr>
        <p:spPr>
          <a:xfrm>
            <a:off x="3615887" y="2345636"/>
            <a:ext cx="75267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9. Niczego nie udawaj.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10. Bez naturalnej charyzmy nie pociągniesz za sobą ludzi. Ale charyzma bez kompetencji nic nie jest warta.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11. Ludzie to egoiści, wykorzystaj to.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12. Pieniądze motywują: lepiej płać mało według jasnych reguł, niż dużo i spontanicznie.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13. Stagnacja to śmierć zespołu, nie pozwól na nią! Jeśli nie ma rozróby, wywołaj ją.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14. Nie płacz nad porażkami, ale też nie przedstawiaj ich jako zwycięstwa. Wyciągaj z klęsk racjonalne wnioski.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15. Czasami warto postawić na słabszych, oni są bardziej zmotywowani.</a:t>
            </a:r>
          </a:p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16. Nie bój się rozstania: dobry trener musi wiedzieć, kiedy powinien odejść.</a:t>
            </a:r>
          </a:p>
        </p:txBody>
      </p:sp>
      <p:pic>
        <p:nvPicPr>
          <p:cNvPr id="7" name="Obraz 6" descr="Obraz zawierający zawody lekkoatletyczne, sport, siatkówka, sprzęt sportowy&#10;&#10;Opis wygenerowany automatycznie">
            <a:extLst>
              <a:ext uri="{FF2B5EF4-FFF2-40B4-BE49-F238E27FC236}">
                <a16:creationId xmlns:a16="http://schemas.microsoft.com/office/drawing/2014/main" id="{D147C895-0646-8E51-D0A2-71F36A775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0" y="1459729"/>
            <a:ext cx="3530600" cy="5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47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1ECE9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515</Words>
  <Application>Microsoft Office PowerPoint</Application>
  <PresentationFormat>Panoramiczny</PresentationFormat>
  <Paragraphs>57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Century Gothic</vt:lpstr>
      <vt:lpstr>Josefin Sans Bold</vt:lpstr>
      <vt:lpstr>Josefin Sans Regular</vt:lpstr>
      <vt:lpstr>Wingdings</vt:lpstr>
      <vt:lpstr>Arial</vt:lpstr>
      <vt:lpstr>Josefin Sans</vt:lpstr>
      <vt:lpstr>Motyw pakietu Office</vt:lpstr>
      <vt:lpstr>Wiara w zwycięstwo źródłem sukcesu</vt:lpstr>
      <vt:lpstr>Polscy siatkarze </vt:lpstr>
      <vt:lpstr>Prezentacja programu PowerPoint</vt:lpstr>
      <vt:lpstr>Prezentacja programu PowerPoint</vt:lpstr>
      <vt:lpstr>„Wytrwałość rodzi sukces”</vt:lpstr>
      <vt:lpstr>Wielka drużyna „Kata” podczas Igrzysk w Montrealu w 1976 roku</vt:lpstr>
      <vt:lpstr>Prezentacja programu PowerPoint</vt:lpstr>
      <vt:lpstr>Prezentacja programu PowerPoint</vt:lpstr>
      <vt:lpstr>Prezentacja programu PowerPoint</vt:lpstr>
      <vt:lpstr>Jakie są Twoje igrzyska olimpijskie?</vt:lpstr>
      <vt:lpstr>Dziękuję za uwagę!</vt:lpstr>
      <vt:lpstr>Źródła wykorzystane w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Wiara w zwycięstwo źródłem sukcesu</dc:title>
  <dc:creator>Bartłomiej Kempe</dc:creator>
  <cp:lastModifiedBy>Bartek Kempe</cp:lastModifiedBy>
  <cp:revision>43</cp:revision>
  <dcterms:modified xsi:type="dcterms:W3CDTF">2023-12-08T17:59:57Z</dcterms:modified>
</cp:coreProperties>
</file>