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6" r:id="rId3"/>
    <p:sldId id="267" r:id="rId4"/>
    <p:sldId id="268" r:id="rId5"/>
    <p:sldId id="275" r:id="rId6"/>
    <p:sldId id="276" r:id="rId7"/>
    <p:sldId id="277" r:id="rId8"/>
    <p:sldId id="274" r:id="rId9"/>
    <p:sldId id="279" r:id="rId10"/>
    <p:sldId id="278" r:id="rId11"/>
    <p:sldId id="269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4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BE253C4-55C9-4AD2-8A52-0D7C3ECD493F}" type="datetimeFigureOut">
              <a:rPr lang="pl-PL" smtClean="0"/>
              <a:pPr/>
              <a:t>2017-02-23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9BC7C84-0B8C-40B1-BD45-15CD996B28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sjp.pwn.pl/sjp/watpic;2534906.html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KATECHEZA NA PODSTAWIE </a:t>
            </a:r>
            <a:br>
              <a:rPr lang="pl-PL" dirty="0" smtClean="0"/>
            </a:br>
            <a:r>
              <a:rPr lang="pl-PL" dirty="0" smtClean="0"/>
              <a:t>PIERWSZEJ STACJI CZUWANIA </a:t>
            </a:r>
            <a:br>
              <a:rPr lang="pl-PL" dirty="0" smtClean="0"/>
            </a:br>
            <a:r>
              <a:rPr lang="pl-PL" dirty="0" smtClean="0"/>
              <a:t>Z OJCEM ŚWIĘTYM FRANCISZKIEM </a:t>
            </a:r>
            <a:br>
              <a:rPr lang="pl-PL" dirty="0" smtClean="0"/>
            </a:br>
            <a:r>
              <a:rPr lang="pl-PL" dirty="0" smtClean="0"/>
              <a:t>W CZASIE ŚWIATOWYCH DNI MŁODZIEŻY </a:t>
            </a:r>
            <a:br>
              <a:rPr lang="pl-PL" dirty="0" smtClean="0"/>
            </a:br>
            <a:r>
              <a:rPr lang="pl-PL" dirty="0" smtClean="0"/>
              <a:t>W KRAKOWIE W ROKU 2016.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NIEŚĆ WIARĘ WĄTPIĄCYM</a:t>
            </a:r>
            <a:endParaRPr lang="pl-PL" dirty="0"/>
          </a:p>
        </p:txBody>
      </p:sp>
      <p:pic>
        <p:nvPicPr>
          <p:cNvPr id="4" name="Obraz 3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149080"/>
            <a:ext cx="2006352" cy="2006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18720" cy="732974"/>
          </a:xfrm>
        </p:spPr>
        <p:txBody>
          <a:bodyPr/>
          <a:lstStyle/>
          <a:p>
            <a:pPr algn="ctr"/>
            <a:r>
              <a:rPr lang="pl-PL" dirty="0" smtClean="0"/>
              <a:t>Zadanie domowe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270248" cy="3549905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Zastanów się w jaki sposób ty możesz nieść wiarę wątpiącym świadcząc o obecności Boga w twoim życiu. </a:t>
            </a:r>
          </a:p>
          <a:p>
            <a:pPr marL="0" indent="0" algn="ctr">
              <a:buNone/>
            </a:pPr>
            <a:endParaRPr lang="pl-PL" sz="2400" dirty="0" smtClean="0"/>
          </a:p>
          <a:p>
            <a:pPr algn="ctr"/>
            <a:r>
              <a:rPr lang="pl-PL" sz="2400" dirty="0" smtClean="0"/>
              <a:t>Zapisz </a:t>
            </a:r>
            <a:r>
              <a:rPr lang="pl-PL" sz="2400" dirty="0"/>
              <a:t>w </a:t>
            </a:r>
            <a:r>
              <a:rPr lang="pl-PL" sz="2400" dirty="0" smtClean="0"/>
              <a:t>zeszycie konkretne </a:t>
            </a:r>
            <a:r>
              <a:rPr lang="pl-PL" sz="2400" dirty="0" smtClean="0"/>
              <a:t>przykłady tego, że Bóg jest </a:t>
            </a:r>
            <a:r>
              <a:rPr lang="pl-PL" sz="2400"/>
              <a:t>przy </a:t>
            </a:r>
            <a:r>
              <a:rPr lang="pl-PL" sz="2400" smtClean="0"/>
              <a:t>tobie obecny</a:t>
            </a:r>
            <a:r>
              <a:rPr lang="pl-PL" sz="2400" dirty="0"/>
              <a:t>.</a:t>
            </a:r>
            <a:endParaRPr lang="pl-PL" sz="2400" dirty="0"/>
          </a:p>
        </p:txBody>
      </p:sp>
      <p:pic>
        <p:nvPicPr>
          <p:cNvPr id="9" name="Symbol zastępczy zawartości 8" descr="17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66428" y="4437112"/>
            <a:ext cx="360040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018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pl-PL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Zastosowanie życiowe</a:t>
            </a:r>
            <a:endParaRPr lang="pl-PL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  <p:pic>
        <p:nvPicPr>
          <p:cNvPr id="10" name="Obraz 9" descr="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66428" y="2332683"/>
            <a:ext cx="3512641" cy="19043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915816" y="476672"/>
            <a:ext cx="6048672" cy="6048672"/>
          </a:xfrm>
        </p:spPr>
        <p:txBody>
          <a:bodyPr>
            <a:noAutofit/>
          </a:bodyPr>
          <a:lstStyle/>
          <a:p>
            <a:pPr algn="ctr" fontAlgn="base">
              <a:spcBef>
                <a:spcPts val="0"/>
              </a:spcBef>
              <a:spcAft>
                <a:spcPts val="0"/>
              </a:spcAft>
            </a:pPr>
            <a:r>
              <a:rPr lang="pl-PL" sz="1700" b="1" dirty="0" smtClean="0">
                <a:solidFill>
                  <a:srgbClr val="BA4B06"/>
                </a:solidFill>
              </a:rPr>
              <a:t>„Boże, Ojcze miłosierny,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który objawiłeś swoją miłość w Twoim Synu </a:t>
            </a:r>
          </a:p>
          <a:p>
            <a:pPr algn="ctr" fontAlgn="base">
              <a:spcBef>
                <a:spcPts val="0"/>
              </a:spcBef>
              <a:spcAft>
                <a:spcPts val="0"/>
              </a:spcAft>
            </a:pPr>
            <a:r>
              <a:rPr lang="pl-PL" sz="1700" b="1" dirty="0" smtClean="0">
                <a:solidFill>
                  <a:srgbClr val="BA4B06"/>
                </a:solidFill>
              </a:rPr>
              <a:t>Jezusie Chrystusie,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i wylałeś ją na nas w Duchu Świętym, Pocieszycielu,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Tobie zawierzamy dziś losy świata </a:t>
            </a:r>
          </a:p>
          <a:p>
            <a:pPr algn="ctr" fontAlgn="base">
              <a:spcBef>
                <a:spcPts val="0"/>
              </a:spcBef>
              <a:spcAft>
                <a:spcPts val="0"/>
              </a:spcAft>
            </a:pPr>
            <a:r>
              <a:rPr lang="pl-PL" sz="1700" b="1" dirty="0" smtClean="0">
                <a:solidFill>
                  <a:srgbClr val="BA4B06"/>
                </a:solidFill>
              </a:rPr>
              <a:t>i każdego człowieka”. </a:t>
            </a:r>
          </a:p>
          <a:p>
            <a:pPr algn="ctr" fontAlgn="base">
              <a:spcBef>
                <a:spcPts val="0"/>
              </a:spcBef>
              <a:spcAft>
                <a:spcPts val="0"/>
              </a:spcAft>
            </a:pPr>
            <a:r>
              <a:rPr lang="pl-PL" sz="1100" b="1" dirty="0" smtClean="0">
                <a:solidFill>
                  <a:srgbClr val="BA4B06"/>
                </a:solidFill>
              </a:rPr>
              <a:t>.</a:t>
            </a:r>
            <a:r>
              <a:rPr lang="pl-PL" sz="1700" b="1" dirty="0" smtClean="0">
                <a:solidFill>
                  <a:srgbClr val="BA4B06"/>
                </a:solidFill>
              </a:rPr>
              <a:t/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Zawierzamy Ci szczególnie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ludzi młodych ze wszystkich narodów, ludów i języków.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Prowadź ich bezpiecznie </a:t>
            </a:r>
          </a:p>
          <a:p>
            <a:pPr algn="ctr" fontAlgn="base">
              <a:spcBef>
                <a:spcPts val="0"/>
              </a:spcBef>
              <a:spcAft>
                <a:spcPts val="0"/>
              </a:spcAft>
            </a:pPr>
            <a:r>
              <a:rPr lang="pl-PL" sz="1700" b="1" dirty="0" smtClean="0">
                <a:solidFill>
                  <a:srgbClr val="BA4B06"/>
                </a:solidFill>
              </a:rPr>
              <a:t>po zawiłych ścieżkach współczesnego świata .</a:t>
            </a:r>
          </a:p>
          <a:p>
            <a:pPr algn="ctr" fontAlgn="base">
              <a:spcBef>
                <a:spcPts val="0"/>
              </a:spcBef>
              <a:spcAft>
                <a:spcPts val="0"/>
              </a:spcAft>
            </a:pPr>
            <a:r>
              <a:rPr lang="pl-PL" sz="1700" b="1" dirty="0" smtClean="0">
                <a:solidFill>
                  <a:srgbClr val="BA4B06"/>
                </a:solidFill>
              </a:rPr>
              <a:t>Ojcze niebieski, </a:t>
            </a:r>
          </a:p>
          <a:p>
            <a:pPr algn="ctr" fontAlgn="base">
              <a:spcBef>
                <a:spcPts val="0"/>
              </a:spcBef>
              <a:spcAft>
                <a:spcPts val="0"/>
              </a:spcAft>
            </a:pPr>
            <a:r>
              <a:rPr lang="pl-PL" sz="1700" b="1" dirty="0" smtClean="0">
                <a:solidFill>
                  <a:srgbClr val="BA4B06"/>
                </a:solidFill>
              </a:rPr>
              <a:t>uczyń nas świadkami Twego miłosierdzia.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Naucz nieść wiarę wątpiącym,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nadzieję zrezygnowanym,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miłość oziębłym,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przebaczenie winnym 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i radość smutnym.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Niech iskra miłosiernej miłości, którą w nas zapaliłeś,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stanie się ogniem przemieniającym ludzkie serca </a:t>
            </a:r>
            <a:br>
              <a:rPr lang="pl-PL" sz="1700" b="1" dirty="0" smtClean="0">
                <a:solidFill>
                  <a:srgbClr val="BA4B06"/>
                </a:solidFill>
              </a:rPr>
            </a:br>
            <a:r>
              <a:rPr lang="pl-PL" sz="1700" b="1" dirty="0" smtClean="0">
                <a:solidFill>
                  <a:srgbClr val="BA4B06"/>
                </a:solidFill>
              </a:rPr>
              <a:t>i odnawiającym oblicze ziemi.</a:t>
            </a:r>
          </a:p>
        </p:txBody>
      </p:sp>
      <p:sp>
        <p:nvSpPr>
          <p:cNvPr id="6" name="Tytuł 3"/>
          <p:cNvSpPr>
            <a:spLocks noGrp="1"/>
          </p:cNvSpPr>
          <p:nvPr>
            <p:ph type="title"/>
          </p:nvPr>
        </p:nvSpPr>
        <p:spPr>
          <a:xfrm>
            <a:off x="0" y="3140968"/>
            <a:ext cx="305983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Modlitwa</a:t>
            </a:r>
            <a:endParaRPr lang="pl-PL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Symbol zastępczy obrazu 7" descr="1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135" r="4135"/>
          <a:stretch>
            <a:fillRect/>
          </a:stretch>
        </p:blipFill>
        <p:spPr>
          <a:xfrm>
            <a:off x="107504" y="832192"/>
            <a:ext cx="2808312" cy="1990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54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Takie bywa życie…</a:t>
            </a:r>
            <a:endParaRPr lang="pl-PL" sz="5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080120" cy="1080120"/>
          </a:xfrm>
          <a:prstGeom prst="rect">
            <a:avLst/>
          </a:prstGeom>
        </p:spPr>
      </p:pic>
      <p:sp>
        <p:nvSpPr>
          <p:cNvPr id="9" name="Symbol zastępczy tekstu 2"/>
          <p:cNvSpPr>
            <a:spLocks noGrp="1"/>
          </p:cNvSpPr>
          <p:nvPr>
            <p:ph type="body" sz="half" idx="3"/>
          </p:nvPr>
        </p:nvSpPr>
        <p:spPr>
          <a:xfrm>
            <a:off x="107504" y="1412776"/>
            <a:ext cx="8928992" cy="875536"/>
          </a:xfrm>
        </p:spPr>
        <p:txBody>
          <a:bodyPr/>
          <a:lstStyle/>
          <a:p>
            <a:pPr algn="ctr"/>
            <a:r>
              <a:rPr lang="pl-PL" dirty="0" smtClean="0"/>
              <a:t> często beztroskie, nastawione na zabawę, konsumpcjonizm, życie, w którym rządzi pieniądz, bez celu…</a:t>
            </a:r>
            <a:endParaRPr lang="pl-PL" dirty="0"/>
          </a:p>
        </p:txBody>
      </p:sp>
      <p:pic>
        <p:nvPicPr>
          <p:cNvPr id="16" name="Obraz 15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537371"/>
            <a:ext cx="4078462" cy="21429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Obraz 16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3" y="4571033"/>
            <a:ext cx="4019696" cy="2109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Symbol zastępczy zawartości 10" descr="5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788023" y="2392521"/>
            <a:ext cx="3945167" cy="1972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Symbol zastępczy zawartości 14" descr="4.jpg"/>
          <p:cNvPicPr>
            <a:picLocks noGrp="1" noChangeAspect="1"/>
          </p:cNvPicPr>
          <p:nvPr>
            <p:ph sz="quarter" idx="2"/>
          </p:nvPr>
        </p:nvPicPr>
        <p:blipFill>
          <a:blip r:embed="rId6" cstate="print"/>
          <a:stretch>
            <a:fillRect/>
          </a:stretch>
        </p:blipFill>
        <p:spPr>
          <a:xfrm>
            <a:off x="251520" y="2394453"/>
            <a:ext cx="4078462" cy="2053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 descr="starość nie &lt;strong&gt;radość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799" y="5127012"/>
            <a:ext cx="2053961" cy="1368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Symbol zastępczy zawartości 6" descr="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54333" y="4566354"/>
            <a:ext cx="2894132" cy="20366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SYnF77t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1008112" cy="1008112"/>
          </a:xfrm>
          <a:prstGeom prst="rect">
            <a:avLst/>
          </a:prstGeom>
        </p:spPr>
      </p:pic>
      <p:sp>
        <p:nvSpPr>
          <p:cNvPr id="6" name="Tytuł 6"/>
          <p:cNvSpPr>
            <a:spLocks noGrp="1"/>
          </p:cNvSpPr>
          <p:nvPr>
            <p:ph type="title"/>
          </p:nvPr>
        </p:nvSpPr>
        <p:spPr>
          <a:xfrm>
            <a:off x="1115616" y="225062"/>
            <a:ext cx="771226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Czy t</a:t>
            </a:r>
            <a:r>
              <a:rPr lang="pl-PL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akie życie istnieje?</a:t>
            </a:r>
            <a:endParaRPr lang="pl-PL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888" y="1623982"/>
            <a:ext cx="2723057" cy="18153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ostokąt 1"/>
          <p:cNvSpPr/>
          <p:nvPr/>
        </p:nvSpPr>
        <p:spPr>
          <a:xfrm>
            <a:off x="563532" y="3467929"/>
            <a:ext cx="205376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Zwycięstwo?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Obraz 14" descr="... ten, kto czerpie ze wspinania najwięcej &lt;strong&gt;radości&lt;/strong&gt;&quot; - info.wiara.pl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189" y="1586606"/>
            <a:ext cx="2890979" cy="1691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Prostokąt 8"/>
          <p:cNvSpPr/>
          <p:nvPr/>
        </p:nvSpPr>
        <p:spPr>
          <a:xfrm>
            <a:off x="3372132" y="6018458"/>
            <a:ext cx="190308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Spełnienie?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4782620" y="2234678"/>
            <a:ext cx="186461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Wyzwanie?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5862809" y="4566354"/>
            <a:ext cx="2980303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5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Życie, które ma cel</a:t>
            </a:r>
            <a:r>
              <a:rPr lang="pl-PL" sz="2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rostokąt 11"/>
          <p:cNvSpPr/>
          <p:nvPr/>
        </p:nvSpPr>
        <p:spPr>
          <a:xfrm>
            <a:off x="3603248" y="3953275"/>
            <a:ext cx="51663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Pewność dobrze przeżytego życia?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212225" y="4391905"/>
            <a:ext cx="572412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Życie w zgodzie z sercem i sumieniem?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Obraz 15" descr="&lt;strong&gt;Radość&lt;/strong&gt; z seksu - rodzina.wiara.pl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237" y="4698073"/>
            <a:ext cx="2046980" cy="1363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Obraz 16" descr="skok szczęście &lt;strong&gt;radość&lt;/strong&gt;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7" t="22780" r="6775" b="27984"/>
          <a:stretch/>
        </p:blipFill>
        <p:spPr>
          <a:xfrm>
            <a:off x="3239610" y="2802824"/>
            <a:ext cx="2556526" cy="1198373"/>
          </a:xfrm>
          <a:prstGeom prst="rect">
            <a:avLst/>
          </a:prstGeom>
          <a:effectLst>
            <a:glow>
              <a:schemeClr val="accent1">
                <a:alpha val="19000"/>
              </a:schemeClr>
            </a:glow>
            <a:softEdge rad="76200"/>
          </a:effectLst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97885" y="1536493"/>
            <a:ext cx="6200283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Prawdziwa radość ze swoich osiągnięć? 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Natalia Wrzesień </a:t>
            </a:r>
            <a:br>
              <a:rPr lang="pl-PL" dirty="0" smtClean="0"/>
            </a:br>
            <a:r>
              <a:rPr lang="pl-PL" dirty="0" smtClean="0"/>
              <a:t>z Łodzi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93948" y="3861048"/>
            <a:ext cx="2736304" cy="374441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l-PL" sz="1800" dirty="0" smtClean="0"/>
              <a:t>Świadectwo nawrócenia młodej Polki,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l-PL" sz="1800" dirty="0" smtClean="0"/>
              <a:t>która doświadczyła miłosierdzia Boga </a:t>
            </a:r>
            <a:br>
              <a:rPr lang="pl-PL" sz="1800" dirty="0" smtClean="0"/>
            </a:br>
            <a:r>
              <a:rPr lang="pl-PL" sz="1800" dirty="0" smtClean="0"/>
              <a:t>i podzieliła się tym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l-PL" sz="1800" dirty="0" smtClean="0"/>
              <a:t>z milionami chrześcijan</a:t>
            </a:r>
            <a:br>
              <a:rPr lang="pl-PL" sz="1800" dirty="0" smtClean="0"/>
            </a:br>
            <a:r>
              <a:rPr lang="pl-PL" sz="1800" dirty="0" smtClean="0"/>
              <a:t>w czasie czuwania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l-PL" sz="1800" dirty="0" smtClean="0"/>
              <a:t>z Papieżem Franciszkiem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l-PL" sz="1800" dirty="0" smtClean="0"/>
              <a:t>w Brzegach</a:t>
            </a:r>
            <a:endParaRPr lang="pl-PL" sz="18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>
          <a:xfrm>
            <a:off x="3730494" y="685800"/>
            <a:ext cx="4426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Świadectwo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Obraz 4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204864"/>
            <a:ext cx="1512168" cy="1512168"/>
          </a:xfrm>
          <a:prstGeom prst="rect">
            <a:avLst/>
          </a:prstGeom>
        </p:spPr>
      </p:pic>
      <p:pic>
        <p:nvPicPr>
          <p:cNvPr id="8" name="Obraz 7" descr="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988840"/>
            <a:ext cx="5375790" cy="29310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8784976" cy="804982"/>
          </a:xfrm>
        </p:spPr>
        <p:txBody>
          <a:bodyPr/>
          <a:lstStyle/>
          <a:p>
            <a:pPr algn="ctr"/>
            <a:r>
              <a:rPr lang="pl-PL" dirty="0" smtClean="0"/>
              <a:t>Praca w grupach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270248" cy="38184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Który moment historii Natalii może być odczytany jako przypadek, mimo, że było to działanie Boga? </a:t>
            </a:r>
          </a:p>
          <a:p>
            <a:pPr>
              <a:buNone/>
            </a:pPr>
            <a:r>
              <a:rPr lang="pl-PL" sz="2000" dirty="0" smtClean="0"/>
              <a:t>Jak potoczyłaby się historia dziewczyny, gdyby nie posłuchała głosu sumienia?</a:t>
            </a:r>
          </a:p>
          <a:p>
            <a:pPr>
              <a:buNone/>
            </a:pPr>
            <a:r>
              <a:rPr lang="pl-PL" sz="2000" dirty="0" smtClean="0"/>
              <a:t>Czego </a:t>
            </a:r>
            <a:r>
              <a:rPr lang="pl-PL" sz="2000" dirty="0"/>
              <a:t>uczy ciebie świadectwo tej dziewczyny? </a:t>
            </a: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Jakie zdanie ze świadectwa </a:t>
            </a:r>
            <a:r>
              <a:rPr lang="pl-PL" sz="2000" dirty="0"/>
              <a:t>najbardziej ciebie zastanowiło?</a:t>
            </a:r>
            <a:endParaRPr lang="pl-PL" sz="2000" dirty="0" smtClean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683568" y="188640"/>
            <a:ext cx="7000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Zadanie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  <p:pic>
        <p:nvPicPr>
          <p:cNvPr id="15" name="Symbol zastępczy zawartości 14" descr="1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307119"/>
            <a:ext cx="3456384" cy="4113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J 20, 24- 29</a:t>
            </a:r>
            <a:endParaRPr lang="pl-PL" sz="2800" b="1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977005" y="5373216"/>
            <a:ext cx="38010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pl-PL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Słowo Boże</a:t>
            </a:r>
            <a:endParaRPr lang="pl-PL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915816" y="620688"/>
            <a:ext cx="59046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900" b="1" dirty="0" smtClean="0"/>
              <a:t>„ </a:t>
            </a:r>
            <a:r>
              <a:rPr lang="pl-PL" sz="1900" dirty="0" smtClean="0"/>
              <a:t>Ale Tomasz, jeden z Dwunastu, zwany </a:t>
            </a:r>
            <a:r>
              <a:rPr lang="pl-PL" sz="1900" dirty="0" err="1" smtClean="0"/>
              <a:t>Didymos</a:t>
            </a:r>
            <a:r>
              <a:rPr lang="pl-PL" sz="1900" dirty="0" smtClean="0"/>
              <a:t>, nie był razem z nimi, kiedy przyszedł Jezus.</a:t>
            </a:r>
            <a:r>
              <a:rPr lang="pl-PL" sz="1900" b="1" dirty="0" smtClean="0"/>
              <a:t> </a:t>
            </a:r>
            <a:r>
              <a:rPr lang="pl-PL" sz="1900" dirty="0" smtClean="0"/>
              <a:t>Inni więc uczniowie mówili do niego: «Widzieliśmy Pana!» Ale on rzekł do nich: «Jeżeli na rękach Jego nie zobaczę śladu gwoździ i nie włożę palca mego w miejsce gwoździ, i nie włożę ręki mojej do boku Jego, nie uwierzę». A po ośmiu dniach, kiedy uczniowie Jego byli znowu wewnątrz [domu] i Tomasz z nimi, Jezus przyszedł mimo drzwi zamkniętych, stanął pośrodku i rzekł: «Pokój wam!» Następnie rzekł do Tomasza: «Podnieś tutaj swój palec i zobacz moje ręce. Podnieś rękę i włóż [ją] do mego boku, i nie bądź niedowiarkiem, lecz wierzącym!» Tomasz Mu odpowiedział: «Pan mój i Bóg mój!» Powiedział mu Jezus: «Uwierzyłeś dlatego, ponieważ Mnie ujrzałeś? Błogosławieni, którzy nie widzieli, a uwierzyli»</a:t>
            </a:r>
            <a:r>
              <a:rPr lang="pl-PL" sz="1900" b="1" baseline="30000" dirty="0" smtClean="0"/>
              <a:t>”</a:t>
            </a:r>
            <a:r>
              <a:rPr lang="pl-PL" sz="1900" dirty="0" smtClean="0"/>
              <a:t>. </a:t>
            </a:r>
            <a:endParaRPr lang="pl-PL" sz="1900" dirty="0"/>
          </a:p>
        </p:txBody>
      </p:sp>
      <p:pic>
        <p:nvPicPr>
          <p:cNvPr id="7" name="Obraz 6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581128"/>
            <a:ext cx="2736304" cy="1820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636912"/>
            <a:ext cx="4003645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424936" cy="5214320"/>
          </a:xfrm>
        </p:spPr>
        <p:txBody>
          <a:bodyPr>
            <a:noAutofit/>
          </a:bodyPr>
          <a:lstStyle/>
          <a:p>
            <a:pPr lvl="0"/>
            <a:r>
              <a:rPr lang="pl-PL" sz="2600" dirty="0"/>
              <a:t>Św. Tomasz to człowiek niewierny czy wątpiący? Uzasadnij</a:t>
            </a:r>
            <a:r>
              <a:rPr lang="pl-PL" sz="2600" dirty="0" smtClean="0"/>
              <a:t>.</a:t>
            </a:r>
          </a:p>
          <a:p>
            <a:r>
              <a:rPr lang="pl-PL" sz="2600" dirty="0" smtClean="0"/>
              <a:t>Komu łatwiej wierzyć: Bogu czy ludziom? Dlaczego?</a:t>
            </a:r>
          </a:p>
          <a:p>
            <a:endParaRPr lang="pl-PL" sz="2600" dirty="0"/>
          </a:p>
          <a:p>
            <a:endParaRPr lang="pl-PL" sz="2600" dirty="0" smtClean="0"/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endParaRPr lang="pl-PL" sz="2600" dirty="0" smtClean="0"/>
          </a:p>
          <a:p>
            <a:r>
              <a:rPr lang="pl-PL" sz="2600" dirty="0" smtClean="0"/>
              <a:t>Dlaczego żądamy dowodów zanim uwierzymy?</a:t>
            </a:r>
          </a:p>
          <a:p>
            <a:r>
              <a:rPr lang="pl-PL" sz="2600" dirty="0" smtClean="0"/>
              <a:t>Bóg przychodzi codziennie do każdego. Do mnie i do ciebie. Myśląc o swoim życiu w jakich sytuacjach, momentach, osobach możesz to dostrzec? </a:t>
            </a:r>
            <a:endParaRPr lang="pl-PL" sz="2600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pl-PL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Zastosowanie życiowe</a:t>
            </a:r>
            <a:endParaRPr lang="pl-PL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18720" cy="732974"/>
          </a:xfrm>
        </p:spPr>
        <p:txBody>
          <a:bodyPr/>
          <a:lstStyle/>
          <a:p>
            <a:pPr algn="ctr"/>
            <a:r>
              <a:rPr lang="pl-PL" dirty="0" smtClean="0"/>
              <a:t>WIARA WĄTPIĄCYM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301752" y="2348881"/>
            <a:ext cx="4270248" cy="4032448"/>
          </a:xfrm>
        </p:spPr>
        <p:txBody>
          <a:bodyPr>
            <a:noAutofit/>
          </a:bodyPr>
          <a:lstStyle/>
          <a:p>
            <a:r>
              <a:rPr lang="pl-PL" sz="2400" b="1" dirty="0">
                <a:hlinkClick r:id="rId2" tooltip="wątpić"/>
              </a:rPr>
              <a:t>wątpić</a:t>
            </a:r>
            <a:r>
              <a:rPr lang="pl-PL" sz="2400" dirty="0"/>
              <a:t> «nie być pewnym, czy coś się stanie lub czy jest prawdą» </a:t>
            </a:r>
            <a:r>
              <a:rPr lang="pl-PL" sz="800" dirty="0"/>
              <a:t>http://sjp.pwn.pl/slowniki/w%C4%85tpi%C4%85cy.html</a:t>
            </a:r>
            <a:endParaRPr lang="pl-PL" sz="700" dirty="0" smtClean="0"/>
          </a:p>
          <a:p>
            <a:r>
              <a:rPr lang="pl-PL" sz="2300" dirty="0" smtClean="0"/>
              <a:t>Wątpiący to ten, który przestał wierzyć Słowu Boga, Jego życzliwości i wierności, miłości i miłosierdziu. </a:t>
            </a:r>
          </a:p>
          <a:p>
            <a:r>
              <a:rPr lang="pl-PL" sz="2300" dirty="0" smtClean="0"/>
              <a:t>W sercu wątpiący nie jest pewny czy Bóg jest wierny i kocha go takiego jakim jest.</a:t>
            </a:r>
            <a:endParaRPr lang="pl-PL" sz="23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>
          <a:xfrm>
            <a:off x="4625280" y="2256974"/>
            <a:ext cx="4339208" cy="41963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 smtClean="0"/>
              <a:t>Nieść wiarę wątpiącym:</a:t>
            </a:r>
          </a:p>
          <a:p>
            <a:r>
              <a:rPr lang="pl-PL" sz="2400" dirty="0" smtClean="0"/>
              <a:t>To dać świadectwo zdziałania Boga w swoim własnym życiu</a:t>
            </a:r>
          </a:p>
          <a:p>
            <a:r>
              <a:rPr lang="pl-PL" sz="2400" dirty="0" smtClean="0"/>
              <a:t>to przypominać nieustannie o dobroci i wierności Boga, </a:t>
            </a:r>
          </a:p>
          <a:p>
            <a:r>
              <a:rPr lang="pl-PL" sz="2400" dirty="0" smtClean="0"/>
              <a:t>pomagać człowiekowi uwierzyć w Słowo Boga i Jego miłość do niego, </a:t>
            </a:r>
          </a:p>
          <a:p>
            <a:r>
              <a:rPr lang="pl-PL" sz="2400" dirty="0" smtClean="0"/>
              <a:t>ukazywać, że Boże miłosierdzie jest prawdziwe i otwarte dla każdego. </a:t>
            </a:r>
            <a:endParaRPr lang="pl-PL" sz="2400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34400" cy="7589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Definicja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856984" cy="5112568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Nieść wiarę wątpiącym to dawać świadectwo działania Boga </a:t>
            </a:r>
          </a:p>
          <a:p>
            <a:pPr marL="0" indent="0" algn="ctr">
              <a:buNone/>
            </a:pPr>
            <a:r>
              <a:rPr lang="pl-PL" sz="2400" dirty="0" smtClean="0"/>
              <a:t>w moim życiu i pomagać innym dostrzegać obecność Boga </a:t>
            </a:r>
          </a:p>
          <a:p>
            <a:pPr marL="0" indent="0" algn="ctr">
              <a:buNone/>
            </a:pPr>
            <a:r>
              <a:rPr lang="pl-PL" sz="2400" dirty="0" smtClean="0"/>
              <a:t>w ich życiu.</a:t>
            </a:r>
          </a:p>
          <a:p>
            <a:pPr marL="0" indent="0" algn="ctr">
              <a:buNone/>
            </a:pPr>
            <a:endParaRPr lang="pl-PL" sz="1700" dirty="0" smtClean="0"/>
          </a:p>
          <a:p>
            <a:pPr algn="ctr"/>
            <a:r>
              <a:rPr lang="pl-PL" sz="2400" dirty="0" smtClean="0"/>
              <a:t>Wiara to jak zakupy przez Internet. Już kupiłeś, </a:t>
            </a:r>
          </a:p>
          <a:p>
            <a:pPr marL="0" indent="0" algn="ctr">
              <a:buNone/>
            </a:pPr>
            <a:r>
              <a:rPr lang="pl-PL" sz="2400" dirty="0" smtClean="0"/>
              <a:t>zostało wysłane ale wciąż czekasz bo jeszcze nie doszło.</a:t>
            </a:r>
          </a:p>
          <a:p>
            <a:pPr marL="0" indent="0" algn="ctr">
              <a:buNone/>
            </a:pPr>
            <a:r>
              <a:rPr lang="pl-PL" sz="2400" dirty="0" smtClean="0"/>
              <a:t> Ale ty wiesz, </a:t>
            </a:r>
            <a:r>
              <a:rPr lang="pl-PL" sz="2400" dirty="0"/>
              <a:t>że to co kupiłeś w końcu nadejdzie</a:t>
            </a:r>
            <a:r>
              <a:rPr lang="pl-PL" sz="2400" dirty="0" smtClean="0"/>
              <a:t>. </a:t>
            </a:r>
          </a:p>
          <a:p>
            <a:pPr marL="0" indent="0" algn="ctr">
              <a:buNone/>
            </a:pPr>
            <a:r>
              <a:rPr lang="pl-PL" sz="2000" dirty="0" smtClean="0"/>
              <a:t> </a:t>
            </a:r>
          </a:p>
          <a:p>
            <a:pPr algn="ctr"/>
            <a:r>
              <a:rPr lang="pl-PL" sz="2400" dirty="0" smtClean="0"/>
              <a:t>Nie ma „przypadków”. Wydarzenia są logiką Pana Boga. </a:t>
            </a:r>
          </a:p>
          <a:p>
            <a:pPr marL="0" indent="0" algn="ctr">
              <a:buNone/>
            </a:pPr>
            <a:r>
              <a:rPr lang="pl-PL" sz="2400" dirty="0" smtClean="0"/>
              <a:t>Bóg ma moc użyć wszystkiego co stało się w naszym życiu</a:t>
            </a:r>
          </a:p>
          <a:p>
            <a:pPr marL="0" indent="0" algn="ctr">
              <a:buNone/>
            </a:pPr>
            <a:r>
              <a:rPr lang="pl-PL" sz="2400" dirty="0" smtClean="0"/>
              <a:t> byśmy otrzymali prawdziwe dobro. </a:t>
            </a:r>
          </a:p>
          <a:p>
            <a:pPr marL="0" indent="0" algn="ctr">
              <a:buNone/>
            </a:pPr>
            <a:r>
              <a:rPr lang="pl-PL" sz="2400" dirty="0" smtClean="0"/>
              <a:t>Wiara to pewność, że Bóg wyprowadzi dobro z tych wydarzeń.</a:t>
            </a:r>
          </a:p>
          <a:p>
            <a:pPr>
              <a:buNone/>
            </a:pPr>
            <a:endParaRPr lang="pl-PL" sz="2400" dirty="0" smtClean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1670814" y="96307"/>
            <a:ext cx="5665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pl-P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Podsumowanie</a:t>
            </a:r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Obraz 7" descr="SYnF77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1080120" cy="1080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392</Words>
  <Application>Microsoft Office PowerPoint</Application>
  <PresentationFormat>Pokaz na ekranie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Georgia</vt:lpstr>
      <vt:lpstr>Wingdings</vt:lpstr>
      <vt:lpstr>Wingdings 2</vt:lpstr>
      <vt:lpstr>Miejski</vt:lpstr>
      <vt:lpstr>NIEŚĆ WIARĘ WĄTPIĄCYM</vt:lpstr>
      <vt:lpstr>Takie bywa życie…</vt:lpstr>
      <vt:lpstr>Czy takie życie istnieje?</vt:lpstr>
      <vt:lpstr>Natalia Wrzesień  z Łodzi</vt:lpstr>
      <vt:lpstr> Zadanie</vt:lpstr>
      <vt:lpstr> Słowo Boże</vt:lpstr>
      <vt:lpstr> Zastosowanie życiowe</vt:lpstr>
      <vt:lpstr>Definicja</vt:lpstr>
      <vt:lpstr> Podsumowanie</vt:lpstr>
      <vt:lpstr> Zastosowanie życiowe</vt:lpstr>
      <vt:lpstr>Modlitwa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s.M. Vianneya</dc:creator>
  <cp:lastModifiedBy>Kuria</cp:lastModifiedBy>
  <cp:revision>54</cp:revision>
  <dcterms:created xsi:type="dcterms:W3CDTF">2017-01-05T15:16:05Z</dcterms:created>
  <dcterms:modified xsi:type="dcterms:W3CDTF">2017-02-23T11:31:26Z</dcterms:modified>
</cp:coreProperties>
</file>