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66" r:id="rId3"/>
    <p:sldId id="267" r:id="rId4"/>
    <p:sldId id="268" r:id="rId5"/>
    <p:sldId id="275" r:id="rId6"/>
    <p:sldId id="276" r:id="rId7"/>
    <p:sldId id="277" r:id="rId8"/>
    <p:sldId id="274" r:id="rId9"/>
    <p:sldId id="278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C0676-1D8F-4D6C-8719-15ED6ECB56FB}" type="datetimeFigureOut">
              <a:rPr lang="pl-PL"/>
              <a:t>2017-03-30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D2627-3A1C-405A-B8CE-466DE22D234C}" type="slidenum">
              <a:rPr lang="pl-PL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2627-3A1C-405A-B8CE-466DE22D234C}" type="slidenum">
              <a:rPr lang="pl-PL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4372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D2627-3A1C-405A-B8CE-466DE22D234C}" type="slidenum">
              <a:rPr lang="pl-PL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86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E253C4-55C9-4AD2-8A52-0D7C3ECD493F}" type="datetimeFigureOut">
              <a:rPr lang="pl-PL" smtClean="0"/>
              <a:pPr/>
              <a:t>2017-03-30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KATECHEZA NA PODSTAWIE</a:t>
            </a:r>
            <a:r>
              <a:rPr lang="PL-PL">
                <a:solidFill>
                  <a:schemeClr val="tx1"/>
                </a:solidFill>
              </a:rPr>
              <a:t/>
            </a:r>
            <a:br>
              <a:rPr lang="PL-PL">
                <a:solidFill>
                  <a:schemeClr val="tx1"/>
                </a:solidFill>
              </a:rPr>
            </a:br>
            <a:r>
              <a:rPr lang="PL-PL"/>
              <a:t>CZWARTEJ STACJI CZUWANIA </a:t>
            </a:r>
            <a:r>
              <a:rPr lang="pl-PL">
                <a:solidFill>
                  <a:schemeClr val="tx1"/>
                </a:solidFill>
              </a:rPr>
              <a:t/>
            </a:r>
            <a:br>
              <a:rPr lang="pl-PL">
                <a:solidFill>
                  <a:schemeClr val="tx1"/>
                </a:solidFill>
              </a:rPr>
            </a:br>
            <a:r>
              <a:rPr lang="PL-PL"/>
              <a:t>Z OJCEM ŚWIĘTYM FRANCISZKIEM </a:t>
            </a:r>
            <a:r>
              <a:rPr lang="pl-PL">
                <a:solidFill>
                  <a:schemeClr val="tx1"/>
                </a:solidFill>
              </a:rPr>
              <a:t/>
            </a:r>
            <a:br>
              <a:rPr lang="pl-PL">
                <a:solidFill>
                  <a:schemeClr val="tx1"/>
                </a:solidFill>
              </a:rPr>
            </a:br>
            <a:r>
              <a:rPr lang="PL-PL"/>
              <a:t>W CZASIE ŚWIATOWYCH DNI MŁODZIEŻY </a:t>
            </a:r>
            <a:r>
              <a:rPr lang="pl-PL">
                <a:solidFill>
                  <a:schemeClr val="tx1"/>
                </a:solidFill>
              </a:rPr>
              <a:t/>
            </a:r>
            <a:br>
              <a:rPr lang="pl-PL">
                <a:solidFill>
                  <a:schemeClr val="tx1"/>
                </a:solidFill>
              </a:rPr>
            </a:br>
            <a:r>
              <a:rPr lang="PL-PL"/>
              <a:t>W KRAKOWIE W ROKU 2016.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PRZEBACZENIE WINNYM</a:t>
            </a:r>
            <a:endParaRPr lang="pl-PL"/>
          </a:p>
        </p:txBody>
      </p:sp>
      <p:pic>
        <p:nvPicPr>
          <p:cNvPr id="4" name="Obraz 3" descr="SYnF77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149080"/>
            <a:ext cx="2006352" cy="2006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512" y="836712"/>
            <a:ext cx="2736304" cy="5688632"/>
          </a:xfrm>
        </p:spPr>
        <p:txBody>
          <a:bodyPr>
            <a:normAutofit/>
          </a:bodyPr>
          <a:lstStyle/>
          <a:p>
            <a:pPr algn="ctr" fontAlgn="base"/>
            <a:r>
              <a:rPr lang="pl-PL" sz="1200" b="1"/>
              <a:t>„Boże, Ojcze miłosierny, </a:t>
            </a:r>
            <a:br>
              <a:rPr lang="pl-PL" sz="1200" b="1"/>
            </a:br>
            <a:r>
              <a:rPr lang="pl-PL" sz="1200" b="1"/>
              <a:t>który objawiłeś swoją miłość w Twoim Synu Jezusie Chrystusie, </a:t>
            </a:r>
            <a:br>
              <a:rPr lang="pl-PL" sz="1200" b="1"/>
            </a:br>
            <a:r>
              <a:rPr lang="pl-PL" sz="1200" b="1"/>
              <a:t>i wylałeś ją na nas w Duchu Świętym, Pocieszycielu, </a:t>
            </a:r>
            <a:br>
              <a:rPr lang="pl-PL" sz="1200" b="1"/>
            </a:br>
            <a:r>
              <a:rPr lang="pl-PL" sz="1200" b="1"/>
              <a:t>Tobie zawierzamy dziś losy świata i każdego człowieka”. </a:t>
            </a:r>
            <a:br>
              <a:rPr lang="pl-PL" sz="1200" b="1"/>
            </a:br>
            <a:r>
              <a:rPr lang="pl-PL" sz="1200" b="1"/>
              <a:t>Zawierzamy Ci szczególnie </a:t>
            </a:r>
            <a:br>
              <a:rPr lang="pl-PL" sz="1200" b="1"/>
            </a:br>
            <a:r>
              <a:rPr lang="pl-PL" sz="1200" b="1"/>
              <a:t>ludzi młodych ze wszystkich narodów, ludów i języków. </a:t>
            </a:r>
            <a:br>
              <a:rPr lang="pl-PL" sz="1200" b="1"/>
            </a:br>
            <a:r>
              <a:rPr lang="pl-PL" sz="1200" b="1"/>
              <a:t>Prowadź ich bezpiecznie po zawiłych ścieżkach </a:t>
            </a:r>
            <a:br>
              <a:rPr lang="pl-PL" sz="1200" b="1"/>
            </a:br>
            <a:r>
              <a:rPr lang="pl-PL" sz="1200" b="1"/>
              <a:t>współczesnego świata .</a:t>
            </a:r>
            <a:endParaRPr lang="pl-PL" sz="1200"/>
          </a:p>
          <a:p>
            <a:pPr algn="ctr" fontAlgn="base"/>
            <a:r>
              <a:rPr lang="pl-PL" sz="1200" b="1"/>
              <a:t>Ojcze niebieski, </a:t>
            </a:r>
            <a:br>
              <a:rPr lang="pl-PL" sz="1200" b="1"/>
            </a:br>
            <a:r>
              <a:rPr lang="pl-PL" sz="1200" b="1"/>
              <a:t>uczyń nas świadkami Twego miłosierdzia. </a:t>
            </a:r>
            <a:br>
              <a:rPr lang="pl-PL" sz="1200" b="1"/>
            </a:br>
            <a:r>
              <a:rPr lang="pl-PL" sz="1200" b="1"/>
              <a:t>Naucz nieść wiarę wątpiącym, </a:t>
            </a:r>
            <a:br>
              <a:rPr lang="pl-PL" sz="1200" b="1"/>
            </a:br>
            <a:r>
              <a:rPr lang="pl-PL" sz="1200" b="1"/>
              <a:t>nadzieję zrezygnowanym, </a:t>
            </a:r>
            <a:br>
              <a:rPr lang="pl-PL" sz="1200" b="1"/>
            </a:br>
            <a:r>
              <a:rPr lang="pl-PL" sz="1200" b="1"/>
              <a:t>miłość oziębłym, </a:t>
            </a:r>
            <a:br>
              <a:rPr lang="pl-PL" sz="1200" b="1"/>
            </a:br>
            <a:r>
              <a:rPr lang="pl-PL" sz="1200" b="1"/>
              <a:t>przebaczenie winnym </a:t>
            </a:r>
            <a:br>
              <a:rPr lang="pl-PL" sz="1200" b="1"/>
            </a:br>
            <a:r>
              <a:rPr lang="pl-PL" sz="1200" b="1"/>
              <a:t>i radość smutnym. </a:t>
            </a:r>
            <a:br>
              <a:rPr lang="pl-PL" sz="1200" b="1"/>
            </a:br>
            <a:r>
              <a:rPr lang="pl-PL" sz="1200" b="1"/>
              <a:t>Niech iskra miłosiernej miłości, </a:t>
            </a:r>
            <a:br>
              <a:rPr lang="pl-PL" sz="1200" b="1"/>
            </a:br>
            <a:r>
              <a:rPr lang="pl-PL" sz="1200" b="1"/>
              <a:t>którą w nas zapaliłeś, </a:t>
            </a:r>
            <a:br>
              <a:rPr lang="pl-PL" sz="1200" b="1"/>
            </a:br>
            <a:r>
              <a:rPr lang="pl-PL" sz="1200" b="1"/>
              <a:t>stanie się ogniem przemieniającym ludzkie serca </a:t>
            </a:r>
            <a:br>
              <a:rPr lang="pl-PL" sz="1200" b="1"/>
            </a:br>
            <a:r>
              <a:rPr lang="pl-PL" sz="1200" b="1"/>
              <a:t>i odnawiającym oblicze ziemi.</a:t>
            </a:r>
            <a:endParaRPr lang="pl-PL" sz="1200"/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2987824" y="5229200"/>
            <a:ext cx="58674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Modlitwa</a:t>
            </a:r>
            <a:endParaRPr lang="pl-PL" sz="5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Symbol zastępczy obrazu 7" descr="1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135" r="413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187624" y="219418"/>
            <a:ext cx="745428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Czy t</a:t>
            </a:r>
            <a:r>
              <a:rPr lang="pl-PL" sz="5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akie </a:t>
            </a:r>
            <a:r>
              <a:rPr lang="pl-PL" sz="5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jest życie</a:t>
            </a:r>
            <a:r>
              <a:rPr lang="pl-PL" sz="5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…?</a:t>
            </a:r>
            <a:endParaRPr lang="pl-PL" sz="5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80120" cy="1080120"/>
          </a:xfrm>
          <a:prstGeom prst="rect">
            <a:avLst/>
          </a:prstGeom>
        </p:spPr>
      </p:pic>
      <p:sp>
        <p:nvSpPr>
          <p:cNvPr id="9" name="Symbol zastępczy tekstu 2"/>
          <p:cNvSpPr>
            <a:spLocks noGrp="1"/>
          </p:cNvSpPr>
          <p:nvPr>
            <p:ph type="body" sz="half" idx="3"/>
          </p:nvPr>
        </p:nvSpPr>
        <p:spPr>
          <a:xfrm>
            <a:off x="79131" y="1424354"/>
            <a:ext cx="8994531" cy="828790"/>
          </a:xfrm>
        </p:spPr>
        <p:txBody>
          <a:bodyPr/>
          <a:lstStyle/>
          <a:p>
            <a:pPr algn="ctr"/>
            <a:r>
              <a:rPr lang="PL-PL" sz="2100" dirty="0"/>
              <a:t> </a:t>
            </a:r>
            <a:r>
              <a:rPr lang="PL-PL" sz="2100" dirty="0" smtClean="0"/>
              <a:t>…naznaczone egoistycznym myśleniem</a:t>
            </a:r>
            <a:r>
              <a:rPr lang="PL-PL" sz="2100" dirty="0"/>
              <a:t>, chęcią odpłaty, pragnieniem </a:t>
            </a:r>
            <a:r>
              <a:rPr lang="PL-PL" sz="2100" dirty="0" smtClean="0"/>
              <a:t>„słusznej” zemsty, niesprawiedliwością</a:t>
            </a:r>
            <a:r>
              <a:rPr lang="PL-PL" sz="2100" dirty="0"/>
              <a:t>, </a:t>
            </a:r>
            <a:r>
              <a:rPr lang="PL-PL" sz="2100" dirty="0" smtClean="0"/>
              <a:t>osądami</a:t>
            </a:r>
            <a:r>
              <a:rPr lang="PL-PL" sz="2100" dirty="0"/>
              <a:t>...</a:t>
            </a:r>
          </a:p>
        </p:txBody>
      </p:sp>
      <p:pic>
        <p:nvPicPr>
          <p:cNvPr id="3" name="Symbol zastępczy zawartości 2" descr="113327453f_7972119_o2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760976" y="2471738"/>
            <a:ext cx="3123072" cy="3817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ymbol zastępczy zawartości 3" descr="shutterstock_133843463-1024x664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800600" y="3072904"/>
            <a:ext cx="4038600" cy="26187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0544" y="1794813"/>
            <a:ext cx="8662736" cy="1423172"/>
          </a:xfrm>
        </p:spPr>
        <p:txBody>
          <a:bodyPr vert="horz" anchor="t">
            <a:normAutofit/>
          </a:bodyPr>
          <a:lstStyle/>
          <a:p>
            <a:pPr algn="ctr">
              <a:buNone/>
            </a:pPr>
            <a:r>
              <a:rPr lang="PL-PL" dirty="0"/>
              <a:t>Czy na świecie możliwe jest szczere przebaczenie? </a:t>
            </a:r>
            <a:br>
              <a:rPr lang="PL-PL" dirty="0"/>
            </a:br>
            <a:r>
              <a:rPr lang="PL-PL" dirty="0"/>
              <a:t>Czy da się wspiąć ponad </a:t>
            </a:r>
            <a:r>
              <a:rPr lang="PL-PL" dirty="0" smtClean="0"/>
              <a:t>chęć „słusznej” zemsty i odpłaty za krzywdy domniemane i prawdziwe? </a:t>
            </a:r>
            <a:endParaRPr lang="PL-PL" dirty="0"/>
          </a:p>
        </p:txBody>
      </p:sp>
      <p:pic>
        <p:nvPicPr>
          <p:cNvPr id="5" name="Obraz 4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8112" cy="1008112"/>
          </a:xfrm>
          <a:prstGeom prst="rect">
            <a:avLst/>
          </a:prstGeom>
        </p:spPr>
      </p:pic>
      <p:sp>
        <p:nvSpPr>
          <p:cNvPr id="6" name="Tytuł 6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8042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akie </a:t>
            </a:r>
            <a:r>
              <a:rPr lang="pl-PL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jest życie</a:t>
            </a:r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…?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Symbol zastępczy zawartości 6" descr="d6829035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620017" y="3701793"/>
            <a:ext cx="3832776" cy="25469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św. Jan Paweł 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 vert="horz" anchor="t"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dirty="0"/>
              <a:t>św. Jan Paweł II wskazał na przebaczenie jako gest miłości. Zostaje to przywołane w odegranej scenie – spotkanie Jana Pawła II z Ali Agcą.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730494" y="685800"/>
            <a:ext cx="4426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pl-PL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Świadectwo</a:t>
            </a:r>
            <a:endParaRPr lang="pl-PL" sz="5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Obraz 4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04864"/>
            <a:ext cx="1512168" cy="1512168"/>
          </a:xfrm>
          <a:prstGeom prst="rect">
            <a:avLst/>
          </a:prstGeom>
        </p:spPr>
      </p:pic>
      <p:pic>
        <p:nvPicPr>
          <p:cNvPr id="4" name="Obraz 3" descr="wiezien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813" y="1981200"/>
            <a:ext cx="5495954" cy="3158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804982"/>
          </a:xfrm>
        </p:spPr>
        <p:txBody>
          <a:bodyPr/>
          <a:lstStyle/>
          <a:p>
            <a:pPr algn="ctr"/>
            <a:r>
              <a:rPr lang="pl-PL"/>
              <a:t>Praca w grupach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182071"/>
          </a:xfrm>
        </p:spPr>
        <p:txBody>
          <a:bodyPr vert="horz" anchor="t">
            <a:normAutofit/>
          </a:bodyPr>
          <a:lstStyle/>
          <a:p>
            <a:pPr>
              <a:buNone/>
            </a:pPr>
            <a:r>
              <a:rPr lang="PL-PL" sz="2000" dirty="0">
                <a:solidFill>
                  <a:srgbClr val="000000"/>
                </a:solidFill>
                <a:latin typeface="Georgia"/>
              </a:rPr>
              <a:t>Jak zostałby odebrany fakt, gdyby papież nie przebaczył swojemu zamachowcy?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latin typeface="Georgia"/>
              </a:rPr>
              <a:t>Do czego papież „mógłby mieć prawo” stając twarzą w twarz ze swoim niedoszłym zamachowcem?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latin typeface="Georgia"/>
              </a:rPr>
              <a:t>Jakie myśli budzą się w tobie widząc co zrobił Jan Paweł II?</a:t>
            </a:r>
            <a:endParaRPr lang="PL-PL" sz="2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83568" y="188640"/>
            <a:ext cx="7000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Zadanie</a:t>
            </a:r>
            <a:endParaRPr lang="pl-PL" sz="5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  <p:pic>
        <p:nvPicPr>
          <p:cNvPr id="3" name="Symbol zastępczy zawartości 2" descr="1332512853_by_ashley003_600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0600" y="2484152"/>
            <a:ext cx="4038600" cy="3796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 vert="horz" anchor="t">
            <a:normAutofit/>
          </a:bodyPr>
          <a:lstStyle/>
          <a:p>
            <a:r>
              <a:rPr lang="PL-PL" sz="2800" b="1" dirty="0">
                <a:latin typeface="Georgia"/>
              </a:rPr>
              <a:t>Mt </a:t>
            </a:r>
            <a:r>
              <a:rPr lang="PL-PL" sz="2800" b="1" dirty="0" smtClean="0">
                <a:latin typeface="Georgia"/>
              </a:rPr>
              <a:t>5: 43-48</a:t>
            </a:r>
          </a:p>
          <a:p>
            <a:r>
              <a:rPr lang="pl-PL" sz="2800" b="1" dirty="0" err="1" smtClean="0">
                <a:solidFill>
                  <a:schemeClr val="bg1"/>
                </a:solidFill>
                <a:latin typeface="Georgia"/>
              </a:rPr>
              <a:t>Łk</a:t>
            </a:r>
            <a:r>
              <a:rPr lang="pl-PL" sz="2800" b="1" dirty="0" smtClean="0">
                <a:solidFill>
                  <a:schemeClr val="bg1"/>
                </a:solidFill>
                <a:latin typeface="Georgia"/>
              </a:rPr>
              <a:t> 6: 27-36</a:t>
            </a:r>
          </a:p>
          <a:p>
            <a:r>
              <a:rPr lang="pl-PL" sz="2800" b="1" dirty="0" smtClean="0">
                <a:solidFill>
                  <a:schemeClr val="bg1"/>
                </a:solidFill>
                <a:latin typeface="Georgia"/>
              </a:rPr>
              <a:t>Mt 5: 38-42</a:t>
            </a:r>
            <a:endParaRPr lang="pl-PL" sz="2800" b="1" dirty="0">
              <a:solidFill>
                <a:schemeClr val="bg1"/>
              </a:solidFill>
              <a:latin typeface="Georgia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320976" y="5674573"/>
            <a:ext cx="542120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 </a:t>
            </a:r>
            <a:r>
              <a:rPr lang="pl-PL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 to Pan Bóg?</a:t>
            </a:r>
            <a:endParaRPr lang="pl-PL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987824" y="620688"/>
            <a:ext cx="5832648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pl-PL" b="1" dirty="0">
                <a:latin typeface="+mj-lt"/>
              </a:rPr>
              <a:t>43 </a:t>
            </a:r>
            <a:r>
              <a:rPr lang="pl-PL" dirty="0">
                <a:latin typeface="+mj-lt"/>
              </a:rPr>
              <a:t>Słyszeliście, że powiedziano: Będziesz miłował swego bliźniego, a nieprzyjaciela swego będziesz </a:t>
            </a:r>
            <a:r>
              <a:rPr lang="pl-PL" dirty="0" smtClean="0">
                <a:latin typeface="+mj-lt"/>
              </a:rPr>
              <a:t>nienawidził.</a:t>
            </a:r>
            <a:r>
              <a:rPr lang="pl-PL" dirty="0">
                <a:latin typeface="+mj-lt"/>
              </a:rPr>
              <a:t> </a:t>
            </a:r>
            <a:r>
              <a:rPr lang="pl-PL" b="1" dirty="0">
                <a:latin typeface="+mj-lt"/>
              </a:rPr>
              <a:t>44 </a:t>
            </a:r>
            <a:r>
              <a:rPr lang="pl-PL" dirty="0">
                <a:latin typeface="+mj-lt"/>
              </a:rPr>
              <a:t>A Ja wam powiadam: Miłujcie waszych nieprzyjaciół i módlcie się za tych, którzy was </a:t>
            </a:r>
            <a:r>
              <a:rPr lang="pl-PL" dirty="0" smtClean="0">
                <a:latin typeface="+mj-lt"/>
              </a:rPr>
              <a:t>prześladują…</a:t>
            </a:r>
            <a:r>
              <a:rPr lang="pl-PL" dirty="0">
                <a:latin typeface="+mj-lt"/>
              </a:rPr>
              <a:t> </a:t>
            </a:r>
            <a:endParaRPr lang="PL-PL" sz="2000" b="1" dirty="0">
              <a:latin typeface="+mj-lt"/>
            </a:endParaRPr>
          </a:p>
        </p:txBody>
      </p:sp>
      <p:pic>
        <p:nvPicPr>
          <p:cNvPr id="7" name="Obraz 6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581128"/>
            <a:ext cx="2736304" cy="1820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2987824" y="2219602"/>
            <a:ext cx="6087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„27</a:t>
            </a:r>
            <a:r>
              <a:rPr lang="pl-PL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Lecz powiadam wam, którzy słuchacie: Miłujcie waszych nieprzyjaciół; dobrze czyńcie tym, którzy was nienawidzą; </a:t>
            </a:r>
            <a:r>
              <a:rPr lang="pl-PL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pl-PL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błogosławcie tym, którzy was </a:t>
            </a:r>
            <a:r>
              <a:rPr lang="pl-PL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przeklinają</a:t>
            </a:r>
            <a:r>
              <a:rPr lang="pl-PL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i módlcie się za tych, którzy was </a:t>
            </a:r>
            <a:r>
              <a:rPr lang="pl-PL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oczerniają…</a:t>
            </a:r>
            <a:r>
              <a:rPr lang="pl-PL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dirty="0">
              <a:latin typeface="+mj-lt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915816" y="3619500"/>
            <a:ext cx="60198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„</a:t>
            </a:r>
            <a:r>
              <a:rPr lang="pl-PL" b="1" dirty="0"/>
              <a:t>38</a:t>
            </a:r>
            <a:r>
              <a:rPr lang="pl-PL" dirty="0"/>
              <a:t> Słyszeliście, że powiedziano: Oko za oko i ząb za ząb! </a:t>
            </a:r>
            <a:r>
              <a:rPr lang="pl-PL" b="1" dirty="0"/>
              <a:t>39</a:t>
            </a:r>
            <a:r>
              <a:rPr lang="pl-PL" dirty="0"/>
              <a:t> A Ja wam powiadam: Nie stawiajcie oporu złemu. Lecz jeśli cię kto uderzy w prawy policzek, nadstaw mu i drugi! </a:t>
            </a:r>
            <a:r>
              <a:rPr lang="pl-PL" b="1" dirty="0"/>
              <a:t>40</a:t>
            </a:r>
            <a:r>
              <a:rPr lang="pl-PL" dirty="0"/>
              <a:t> Temu, kto chce prawować się z tobą i wziąć twoją szatę, odstąp i płaszcz! </a:t>
            </a:r>
            <a:r>
              <a:rPr lang="pl-PL" b="1" dirty="0"/>
              <a:t>41</a:t>
            </a:r>
            <a:r>
              <a:rPr lang="pl-PL" dirty="0"/>
              <a:t> Zmusza cię kto, żeby iść z nim tysiąc kroków, idź dwa tysiące! </a:t>
            </a:r>
            <a:r>
              <a:rPr lang="pl-PL" b="1" dirty="0"/>
              <a:t>42</a:t>
            </a:r>
            <a:r>
              <a:rPr lang="pl-PL" dirty="0"/>
              <a:t> Daj temu, kto cię prosi, i nie odwracaj się od tego, kto chce pożyczyć od ciebie.”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850" y="1462220"/>
            <a:ext cx="8504114" cy="4982541"/>
          </a:xfrm>
        </p:spPr>
        <p:txBody>
          <a:bodyPr vert="horz" anchor="t">
            <a:normAutofit fontScale="92500" lnSpcReduction="10000"/>
          </a:bodyPr>
          <a:lstStyle/>
          <a:p>
            <a:r>
              <a:rPr lang="PL-PL" sz="2400" dirty="0"/>
              <a:t>Kto jest moim bliźnim</a:t>
            </a:r>
            <a:r>
              <a:rPr lang="PL-PL" sz="2400" dirty="0" smtClean="0"/>
              <a:t>?</a:t>
            </a:r>
          </a:p>
          <a:p>
            <a:r>
              <a:rPr lang="PL-PL" sz="2400" dirty="0" smtClean="0"/>
              <a:t>W </a:t>
            </a:r>
            <a:r>
              <a:rPr lang="PL-PL" sz="2400" dirty="0"/>
              <a:t>jakich momentach trudno </a:t>
            </a:r>
            <a:r>
              <a:rPr lang="PL-PL" sz="2400" dirty="0" smtClean="0"/>
              <a:t>jest wybaczyć</a:t>
            </a:r>
            <a:r>
              <a:rPr lang="PL-PL" sz="2400" dirty="0"/>
              <a:t>?</a:t>
            </a:r>
          </a:p>
          <a:p>
            <a:r>
              <a:rPr lang="PL-PL" sz="2400" dirty="0"/>
              <a:t>Czy </a:t>
            </a:r>
            <a:r>
              <a:rPr lang="PL-PL" sz="2400" dirty="0" smtClean="0"/>
              <a:t>ludzie kierują się tym przykazaniem </a:t>
            </a:r>
            <a:r>
              <a:rPr lang="PL-PL" sz="2400" dirty="0"/>
              <a:t>miłości</a:t>
            </a:r>
            <a:r>
              <a:rPr lang="PL-PL" sz="2400" dirty="0" smtClean="0"/>
              <a:t>? Dlaczego?</a:t>
            </a:r>
          </a:p>
          <a:p>
            <a:r>
              <a:rPr lang="pl-PL" sz="2400" dirty="0"/>
              <a:t>Czym się różni </a:t>
            </a:r>
            <a:r>
              <a:rPr lang="pl-PL" sz="2400" dirty="0" smtClean="0"/>
              <a:t>„odpłata </a:t>
            </a:r>
            <a:r>
              <a:rPr lang="pl-PL" sz="2400" dirty="0"/>
              <a:t>za </a:t>
            </a:r>
            <a:r>
              <a:rPr lang="pl-PL" sz="2400" dirty="0" smtClean="0"/>
              <a:t>krzywdę” </a:t>
            </a:r>
            <a:r>
              <a:rPr lang="pl-PL" sz="2400" dirty="0"/>
              <a:t>i </a:t>
            </a:r>
            <a:r>
              <a:rPr lang="pl-PL" sz="2400" dirty="0" smtClean="0"/>
              <a:t>„sprawiedliwość </a:t>
            </a:r>
            <a:r>
              <a:rPr lang="pl-PL" sz="2400" dirty="0"/>
              <a:t>za wszelką </a:t>
            </a:r>
            <a:r>
              <a:rPr lang="pl-PL" sz="2400" dirty="0" smtClean="0"/>
              <a:t>cenę”?</a:t>
            </a:r>
            <a:endParaRPr lang="PL-PL" sz="2000" dirty="0"/>
          </a:p>
          <a:p>
            <a:r>
              <a:rPr lang="PL-PL" sz="2400" dirty="0"/>
              <a:t>Dlaczego jest w nas pragnienie </a:t>
            </a:r>
            <a:r>
              <a:rPr lang="PL-PL" sz="2400" dirty="0" smtClean="0"/>
              <a:t>odpłaty </a:t>
            </a:r>
            <a:r>
              <a:rPr lang="PL-PL" sz="2400" dirty="0"/>
              <a:t>za </a:t>
            </a:r>
            <a:r>
              <a:rPr lang="PL-PL" sz="2400" dirty="0" smtClean="0"/>
              <a:t>krzywdę nam uczynioną? </a:t>
            </a:r>
          </a:p>
          <a:p>
            <a:r>
              <a:rPr lang="PL-PL" sz="2400" dirty="0" smtClean="0"/>
              <a:t>Dlaczego </a:t>
            </a:r>
            <a:r>
              <a:rPr lang="PL-PL" sz="2400" dirty="0"/>
              <a:t>chcę, by bliźni, który wobec mnie zawinił, </a:t>
            </a:r>
            <a:r>
              <a:rPr lang="PL-PL" sz="2400" dirty="0" smtClean="0"/>
              <a:t>„odpokutował</a:t>
            </a:r>
            <a:r>
              <a:rPr lang="PL-PL" sz="2400" dirty="0"/>
              <a:t>" za to, co uczynił</a:t>
            </a:r>
            <a:r>
              <a:rPr lang="PL-PL" sz="2400" dirty="0" smtClean="0"/>
              <a:t>?</a:t>
            </a:r>
          </a:p>
          <a:p>
            <a:r>
              <a:rPr lang="pl-PL" sz="2400" dirty="0"/>
              <a:t>Co znaczy „modlić się za tych którzy cię prześladują”? Jaki jest sens takiej modlitwy? </a:t>
            </a:r>
            <a:endParaRPr lang="PL-PL" sz="2400" dirty="0"/>
          </a:p>
          <a:p>
            <a:r>
              <a:rPr lang="pl-PL" sz="2400" dirty="0" smtClean="0"/>
              <a:t>A co, jeśli to ja jestem krzywdzicielem? </a:t>
            </a:r>
            <a:endParaRPr lang="pl-PL" sz="1300" dirty="0"/>
          </a:p>
          <a:p>
            <a:r>
              <a:rPr lang="pl-PL" sz="2400" dirty="0" smtClean="0"/>
              <a:t>Co to znaczy, że patrzymy na krzywdę przez pryzmat egoizmu?</a:t>
            </a:r>
          </a:p>
          <a:p>
            <a:endParaRPr lang="pl-PL" sz="2400" dirty="0" smtClean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Zastosowanie życiowe</a:t>
            </a:r>
            <a:endParaRPr lang="pl-PL" sz="48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18720" cy="732974"/>
          </a:xfrm>
        </p:spPr>
        <p:txBody>
          <a:bodyPr/>
          <a:lstStyle/>
          <a:p>
            <a:pPr algn="ctr"/>
            <a:r>
              <a:rPr lang="PL-PL" sz="3200" dirty="0"/>
              <a:t>PRZEBACZENIE WINNYM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648772" y="4064695"/>
            <a:ext cx="4041648" cy="922448"/>
          </a:xfrm>
        </p:spPr>
        <p:txBody>
          <a:bodyPr vert="horz" anchor="t">
            <a:noAutofit/>
          </a:bodyPr>
          <a:lstStyle/>
          <a:p>
            <a:pPr algn="ctr"/>
            <a:r>
              <a:rPr lang="PL-PL" sz="3200" dirty="0"/>
              <a:t>Przebaczenie </a:t>
            </a:r>
            <a:r>
              <a:rPr lang="PL-PL" sz="3200" dirty="0" smtClean="0"/>
              <a:t>to:</a:t>
            </a:r>
            <a:r>
              <a:rPr lang="pl-PL" sz="3200" dirty="0" smtClean="0"/>
              <a:t>… </a:t>
            </a:r>
            <a:endParaRPr lang="PL-PL" sz="3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>
          <a:xfrm>
            <a:off x="2182792" y="2617358"/>
            <a:ext cx="4756639" cy="737809"/>
          </a:xfrm>
        </p:spPr>
        <p:txBody>
          <a:bodyPr vert="horz" anchor="t">
            <a:noAutofit/>
          </a:bodyPr>
          <a:lstStyle/>
          <a:p>
            <a:r>
              <a:rPr lang="PL-PL" sz="3200" dirty="0" smtClean="0"/>
              <a:t>Przebaczenie nie jest:</a:t>
            </a:r>
            <a:r>
              <a:rPr lang="pl-PL" sz="3200" dirty="0" smtClean="0"/>
              <a:t>…</a:t>
            </a:r>
            <a:endParaRPr lang="PL-PL" sz="32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Definicja</a:t>
            </a: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18720" cy="732974"/>
          </a:xfrm>
        </p:spPr>
        <p:txBody>
          <a:bodyPr/>
          <a:lstStyle/>
          <a:p>
            <a:pPr algn="ctr"/>
            <a:r>
              <a:rPr lang="pl-PL"/>
              <a:t>Zadanie domowe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3838200" cy="3818404"/>
          </a:xfrm>
        </p:spPr>
        <p:txBody>
          <a:bodyPr vert="horz" anchor="t">
            <a:normAutofit/>
          </a:bodyPr>
          <a:lstStyle/>
          <a:p>
            <a:pPr algn="ctr"/>
            <a:r>
              <a:rPr lang="pl-PL" sz="2400" dirty="0" smtClean="0">
                <a:solidFill>
                  <a:srgbClr val="000000"/>
                </a:solidFill>
                <a:latin typeface="Georgia"/>
              </a:rPr>
              <a:t>Obejrzyj filmik na </a:t>
            </a:r>
            <a:r>
              <a:rPr lang="pl-PL" sz="2400" dirty="0" err="1" smtClean="0">
                <a:solidFill>
                  <a:srgbClr val="000000"/>
                </a:solidFill>
                <a:latin typeface="Georgia"/>
              </a:rPr>
              <a:t>You</a:t>
            </a:r>
            <a:r>
              <a:rPr lang="pl-PL" sz="24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pl-PL" sz="2400" dirty="0" err="1" smtClean="0">
                <a:solidFill>
                  <a:srgbClr val="000000"/>
                </a:solidFill>
                <a:latin typeface="Georgia"/>
              </a:rPr>
              <a:t>Toube</a:t>
            </a:r>
            <a:r>
              <a:rPr lang="pl-PL" sz="2400" dirty="0" smtClean="0">
                <a:solidFill>
                  <a:srgbClr val="000000"/>
                </a:solidFill>
                <a:latin typeface="Georgia"/>
              </a:rPr>
              <a:t>: Ojciec Szustak „Dlaczego ludzie </a:t>
            </a:r>
            <a:r>
              <a:rPr lang="pl-PL" sz="2400" dirty="0" err="1" smtClean="0">
                <a:solidFill>
                  <a:srgbClr val="000000"/>
                </a:solidFill>
                <a:latin typeface="Georgia"/>
              </a:rPr>
              <a:t>krywdzą</a:t>
            </a:r>
            <a:r>
              <a:rPr lang="pl-PL" sz="2400" dirty="0" smtClean="0">
                <a:solidFill>
                  <a:srgbClr val="000000"/>
                </a:solidFill>
                <a:latin typeface="Georgia"/>
              </a:rPr>
              <a:t>?”. Na podstawie filmiku odpowiedz na pytanie zawarte w tytule filmiku.</a:t>
            </a:r>
          </a:p>
          <a:p>
            <a:pPr algn="ctr"/>
            <a:r>
              <a:rPr lang="pl-PL" sz="2400" dirty="0">
                <a:solidFill>
                  <a:srgbClr val="000000"/>
                </a:solidFill>
              </a:rPr>
              <a:t>[NV#013] Dlaczego ludzie </a:t>
            </a:r>
            <a:r>
              <a:rPr lang="pl-PL" sz="2400">
                <a:solidFill>
                  <a:srgbClr val="000000"/>
                </a:solidFill>
              </a:rPr>
              <a:t>KRZYWDZĄ</a:t>
            </a:r>
            <a:r>
              <a:rPr lang="pl-PL" sz="2400" smtClean="0">
                <a:solidFill>
                  <a:srgbClr val="000000"/>
                </a:solidFill>
              </a:rPr>
              <a:t>?</a:t>
            </a:r>
            <a:endParaRPr lang="PL-PL" sz="24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787488" y="260648"/>
            <a:ext cx="56060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Zadanie domowe</a:t>
            </a:r>
            <a:endParaRPr lang="pl-PL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  <p:pic>
        <p:nvPicPr>
          <p:cNvPr id="5" name="Symbol zastępczy zawartości 4" descr="d68290356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936176" y="2967951"/>
            <a:ext cx="3782373" cy="2505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376</Words>
  <Application>Microsoft Office PowerPoint</Application>
  <PresentationFormat>Pokaz na ekranie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Times New Roman</vt:lpstr>
      <vt:lpstr>Wingdings</vt:lpstr>
      <vt:lpstr>Wingdings 2</vt:lpstr>
      <vt:lpstr>Miejski</vt:lpstr>
      <vt:lpstr>PRZEBACZENIE WINNYM</vt:lpstr>
      <vt:lpstr>Czy takie jest życie…?</vt:lpstr>
      <vt:lpstr>Jakie jest życie…?</vt:lpstr>
      <vt:lpstr>św. Jan Paweł II</vt:lpstr>
      <vt:lpstr> Zadanie</vt:lpstr>
      <vt:lpstr>Co na to Pan Bóg?</vt:lpstr>
      <vt:lpstr> Zastosowanie życiowe</vt:lpstr>
      <vt:lpstr>Definicja</vt:lpstr>
      <vt:lpstr>Zadanie domowe</vt:lpstr>
      <vt:lpstr>Modlitwa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PRZEBACZENIE WINNYM</dc:title>
  <dc:creator>Kuria</dc:creator>
  <cp:lastModifiedBy>Kuria</cp:lastModifiedBy>
  <cp:revision>17</cp:revision>
  <dcterms:modified xsi:type="dcterms:W3CDTF">2017-03-30T13:37:33Z</dcterms:modified>
</cp:coreProperties>
</file>